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71" r:id="rId2"/>
    <p:sldId id="272" r:id="rId3"/>
    <p:sldId id="432" r:id="rId4"/>
    <p:sldId id="315" r:id="rId5"/>
    <p:sldId id="453" r:id="rId6"/>
    <p:sldId id="316" r:id="rId7"/>
    <p:sldId id="436" r:id="rId8"/>
    <p:sldId id="437" r:id="rId9"/>
    <p:sldId id="439" r:id="rId10"/>
    <p:sldId id="440" r:id="rId11"/>
    <p:sldId id="441" r:id="rId12"/>
    <p:sldId id="450" r:id="rId13"/>
    <p:sldId id="451" r:id="rId14"/>
    <p:sldId id="452" r:id="rId15"/>
    <p:sldId id="273" r:id="rId16"/>
    <p:sldId id="430" r:id="rId17"/>
  </p:sldIdLst>
  <p:sldSz cx="9144000" cy="5143500" type="screen16x9"/>
  <p:notesSz cx="6858000" cy="9144000"/>
  <p:custDataLst>
    <p:tags r:id="rId20"/>
  </p:custDataLst>
  <p:defaultTextStyle>
    <a:defPPr>
      <a:defRPr lang="en-US"/>
    </a:defPPr>
    <a:lvl1pPr marL="0" indent="0" algn="l" defTabSz="685800" rtl="0" eaLnBrk="1" latinLnBrk="0" hangingPunct="1">
      <a:lnSpc>
        <a:spcPct val="105000"/>
      </a:lnSpc>
      <a:spcBef>
        <a:spcPts val="600"/>
      </a:spcBef>
      <a:buFontTx/>
      <a:buNone/>
      <a:defRPr sz="1400" kern="1200">
        <a:solidFill>
          <a:schemeClr val="tx2"/>
        </a:solidFill>
        <a:latin typeface="+mn-lt"/>
        <a:ea typeface="+mn-ea"/>
        <a:cs typeface="+mn-cs"/>
      </a:defRPr>
    </a:lvl1pPr>
    <a:lvl2pPr marL="144000" indent="-144000" algn="l" defTabSz="685800" rtl="0" eaLnBrk="1" latinLnBrk="0" hangingPunct="1">
      <a:lnSpc>
        <a:spcPct val="105000"/>
      </a:lnSpc>
      <a:spcBef>
        <a:spcPts val="600"/>
      </a:spcBef>
      <a:buSzPct val="120000"/>
      <a:buFont typeface="Arial" panose="020B0604020202020204" pitchFamily="34" charset="0"/>
      <a:buChar char="›"/>
      <a:defRPr sz="1400" kern="1200">
        <a:solidFill>
          <a:schemeClr val="tx2"/>
        </a:solidFill>
        <a:latin typeface="+mn-lt"/>
        <a:ea typeface="+mn-ea"/>
        <a:cs typeface="+mn-cs"/>
      </a:defRPr>
    </a:lvl2pPr>
    <a:lvl3pPr marL="288000" indent="-144000" algn="l" defTabSz="685800" rtl="0" eaLnBrk="1" latinLnBrk="0" hangingPunct="1">
      <a:lnSpc>
        <a:spcPct val="105000"/>
      </a:lnSpc>
      <a:spcBef>
        <a:spcPts val="600"/>
      </a:spcBef>
      <a:buSzPct val="100000"/>
      <a:buFont typeface="Symbol" panose="05050102010706020507" pitchFamily="18" charset="2"/>
      <a:buChar char="-"/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432000" indent="-144000" algn="l" defTabSz="685800" rtl="0" eaLnBrk="1" latinLnBrk="0" hangingPunct="1">
      <a:lnSpc>
        <a:spcPct val="105000"/>
      </a:lnSpc>
      <a:spcBef>
        <a:spcPts val="600"/>
      </a:spcBef>
      <a:buSzPct val="100000"/>
      <a:buFont typeface="Arial" panose="020B0604020202020204" pitchFamily="34" charset="0"/>
      <a:buChar char="•"/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576000" indent="-144000" algn="l" defTabSz="685800" rtl="0" eaLnBrk="1" latinLnBrk="0" hangingPunct="1">
      <a:lnSpc>
        <a:spcPct val="105000"/>
      </a:lnSpc>
      <a:spcBef>
        <a:spcPts val="600"/>
      </a:spcBef>
      <a:buSzPct val="100000"/>
      <a:buFont typeface="Arial" panose="020B0604020202020204" pitchFamily="34" charset="0"/>
      <a:buChar char="•"/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720000" indent="-144000" algn="l" defTabSz="685800" rtl="0" eaLnBrk="1" latinLnBrk="0" hangingPunct="1">
      <a:lnSpc>
        <a:spcPct val="105000"/>
      </a:lnSpc>
      <a:spcBef>
        <a:spcPts val="600"/>
      </a:spcBef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B32A100-3803-4825-A6FE-B41A73F8B76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B32A100-3803-4825-A6FE-B41A73F8B76F}" styleName="R+V Standard">
    <a:wholeTbl>
      <a:tcTxStyle>
        <a:fontRef idx="minor">
          <a:prstClr val="black"/>
        </a:fontRef>
        <a:schemeClr val="dk1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0" cmpd="sng">
              <a:solidFill>
                <a:schemeClr val="lt1"/>
              </a:solidFill>
            </a:ln>
          </a:top>
          <a:bottom>
            <a:ln w="19050" cmpd="sng">
              <a:solidFill>
                <a:schemeClr val="dk1"/>
              </a:solidFill>
            </a:ln>
          </a:bottom>
          <a:insideH>
            <a:ln w="6350" cmpd="sng">
              <a:solidFill>
                <a:schemeClr val="dk1"/>
              </a:solidFill>
            </a:ln>
          </a:insideH>
          <a:insideV>
            <a:ln w="0" cmpd="sng">
              <a:solidFill>
                <a:schemeClr val="lt1"/>
              </a:solidFill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ff">
        <a:fontRef idx="minor">
          <a:prstClr val="black"/>
        </a:fontRef>
        <a:schemeClr val="lt1"/>
      </a:tcTxStyle>
      <a:tcStyle>
        <a:tcBdr/>
      </a:tcStyle>
    </a:lastCol>
    <a:firstCol>
      <a:tcTxStyle b="off">
        <a:fontRef idx="minor">
          <a:prstClr val="black"/>
        </a:fontRef>
        <a:schemeClr val="lt1"/>
      </a:tcTxStyle>
      <a:tcStyle>
        <a:tcBdr/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6350" cmpd="sng">
              <a:solidFill>
                <a:schemeClr val="accen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bottom>
            <a:ln w="19050" cmpd="sng">
              <a:solidFill>
                <a:schemeClr val="accent1"/>
              </a:solidFill>
            </a:ln>
          </a:bottom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18" autoAdjust="0"/>
    <p:restoredTop sz="96247" autoAdjust="0"/>
  </p:normalViewPr>
  <p:slideViewPr>
    <p:cSldViewPr snapToGrid="0" snapToObjects="1" showGuides="1">
      <p:cViewPr varScale="1">
        <p:scale>
          <a:sx n="116" d="100"/>
          <a:sy n="116" d="100"/>
        </p:scale>
        <p:origin x="34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1958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72E6F495-35ED-4886-BF9B-A3C3FDC6466B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422C6F-E2C2-4C84-A6F2-33D40C002C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BDE23-EF8F-41D8-A72E-C41BA4E36AE1}" type="datetimeFigureOut">
              <a:rPr lang="de-DE" smtClean="0"/>
              <a:t>29.10.2024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BF4EC6-0AC6-4AF9-9007-B76B85CD44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A592ED-DAA4-4995-97A0-8B88B39A161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F309F-E94F-4F86-B1E8-06BDDFBB1D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79261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1C1F3-8353-4DA4-8EB2-A239A2A5E51A}" type="datetimeFigureOut">
              <a:rPr lang="de-DE" smtClean="0"/>
              <a:t>29.10.2024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FB682-67ED-4DAA-9A25-AB65CA2B126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4398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21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2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21.sv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21.sv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21.sv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21.sv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Motiv rechts (Halb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807F960-CBD1-4E8B-929D-45FC2365B2B5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4572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58775" y="2102272"/>
            <a:ext cx="3888000" cy="684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A500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58775" y="2868456"/>
            <a:ext cx="3888000" cy="684000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58775" y="1857980"/>
            <a:ext cx="3888000" cy="166862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</a:defRPr>
            </a:lvl1pPr>
            <a:lvl2pPr marL="0" indent="0">
              <a:buNone/>
              <a:defRPr sz="1200" b="0">
                <a:solidFill>
                  <a:schemeClr val="bg1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7EB254B-AD4A-3126-1732-E5D620B63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0" y="0"/>
            <a:ext cx="2160000" cy="145884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7EB7082-F7EC-555D-08A0-DDA55787E8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0" y="4113900"/>
            <a:ext cx="1980000" cy="1029600"/>
          </a:xfrm>
          <a:prstGeom prst="rect">
            <a:avLst/>
          </a:prstGeom>
        </p:spPr>
      </p:pic>
      <p:pic>
        <p:nvPicPr>
          <p:cNvPr id="7" name="Bildplatzhalter 3">
            <a:extLst>
              <a:ext uri="{FF2B5EF4-FFF2-40B4-BE49-F238E27FC236}">
                <a16:creationId xmlns:a16="http://schemas.microsoft.com/office/drawing/2014/main" id="{7224CED1-EC75-5F42-07F2-F2232A58D7B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981" r="19"/>
          <a:stretch/>
        </p:blipFill>
        <p:spPr bwMode="gray">
          <a:xfrm>
            <a:off x="4570321" y="0"/>
            <a:ext cx="4572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6632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- Markenelement mit Motiv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B09B061-DAE1-D035-8544-5E21DA83C6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146" y="0"/>
            <a:ext cx="914285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8776" y="2800003"/>
            <a:ext cx="3600300" cy="756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18776" y="3622655"/>
            <a:ext cx="3600300" cy="798894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FF8213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8775" y="2523767"/>
            <a:ext cx="3600300" cy="16686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tx2"/>
                </a:solidFill>
              </a:defRPr>
            </a:lvl1pPr>
            <a:lvl2pPr>
              <a:defRPr sz="1200" b="0">
                <a:solidFill>
                  <a:schemeClr val="tx2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  <a:p>
            <a:pPr lvl="1"/>
            <a:endParaRPr lang="de-DE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23B68112-43A9-C2DA-021A-1CA9706DB19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358775" y="2160000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E0FC234-EC37-64BA-C196-8D8D3F4863B4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4319076" y="4421549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030A9C-DB39-430F-0CA4-846E2ECAF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984000" y="0"/>
            <a:ext cx="2160000" cy="145884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25DAE32-B8E5-BB63-652D-6B60F18084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289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- Markenelement mit Motiv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32BE1E53-C2EE-C5BF-446F-ECBDB1E9D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146" y="323"/>
            <a:ext cx="9142853" cy="5142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8776" y="2800003"/>
            <a:ext cx="3600300" cy="756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18776" y="3622655"/>
            <a:ext cx="3600300" cy="798894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FF8213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8775" y="2523767"/>
            <a:ext cx="3600300" cy="16686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tx2"/>
                </a:solidFill>
              </a:defRPr>
            </a:lvl1pPr>
            <a:lvl2pPr>
              <a:defRPr sz="1200" b="0">
                <a:solidFill>
                  <a:schemeClr val="tx2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  <a:p>
            <a:pPr lvl="1"/>
            <a:endParaRPr lang="de-DE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23B68112-43A9-C2DA-021A-1CA9706DB19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358775" y="2163767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E0FC234-EC37-64BA-C196-8D8D3F4863B4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4319076" y="4421549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030A9C-DB39-430F-0CA4-846E2ECAF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984000" y="0"/>
            <a:ext cx="2160000" cy="145884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25DAE32-B8E5-BB63-652D-6B60F18084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588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,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9968B3-3BBF-430C-9EAD-7F10374C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DCCBE0-3A15-4E40-B1B9-0A0A7939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C61D83-3182-4D98-A3EE-092639C6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DC99C3E-8C6A-486D-A144-8915A8A930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 dirty="0"/>
              <a:t>Agenda Untertitel</a:t>
            </a: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E1F253F0-A98B-4225-A57A-F605508769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58774" y="181163"/>
            <a:ext cx="8424000" cy="288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Agenda Titel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B136652-A55E-8412-14D9-6C245D00AC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8775" y="989999"/>
            <a:ext cx="7560000" cy="3600000"/>
          </a:xfrm>
        </p:spPr>
        <p:txBody>
          <a:bodyPr/>
          <a:lstStyle>
            <a:lvl1pPr marL="342900" indent="-342900">
              <a:buFont typeface="+mj-lt"/>
              <a:buAutoNum type="arabicPeriod"/>
              <a:defRPr sz="1800"/>
            </a:lvl1pPr>
          </a:lstStyle>
          <a:p>
            <a:pPr lvl="0"/>
            <a:r>
              <a:rPr lang="de-DE" dirty="0"/>
              <a:t>Thema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B682BE9-E583-BA8D-2374-8D51751BAD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062774" y="989999"/>
            <a:ext cx="720000" cy="3600000"/>
          </a:xfrm>
        </p:spPr>
        <p:txBody>
          <a:bodyPr/>
          <a:lstStyle>
            <a:lvl1pPr marL="0" indent="0" algn="r">
              <a:buFontTx/>
              <a:buNone/>
              <a:defRPr sz="1800"/>
            </a:lvl1pPr>
          </a:lstStyle>
          <a:p>
            <a:pPr lvl="0"/>
            <a:r>
              <a:rPr lang="de-DE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942539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,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9E26E32-A057-462B-E7E7-346C58A33B2D}"/>
              </a:ext>
            </a:extLst>
          </p:cNvPr>
          <p:cNvSpPr/>
          <p:nvPr/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9968B3-3BBF-430C-9EAD-7F10374C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DCCBE0-3A15-4E40-B1B9-0A0A7939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C61D83-3182-4D98-A3EE-092639C6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DC99C3E-8C6A-486D-A144-8915A8A930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E1F253F0-A98B-4225-A57A-F6055087697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58774" y="181163"/>
            <a:ext cx="8424000" cy="288000"/>
          </a:xfrm>
        </p:spPr>
        <p:txBody>
          <a:bodyPr/>
          <a:lstStyle>
            <a:lvl1pPr>
              <a:defRPr>
                <a:solidFill>
                  <a:srgbClr val="FFA50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B136652-A55E-8412-14D9-6C245D00AC7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5" y="989999"/>
            <a:ext cx="7560000" cy="3600000"/>
          </a:xfrm>
        </p:spPr>
        <p:txBody>
          <a:bodyPr/>
          <a:lstStyle>
            <a:lvl1pPr marL="342900" indent="-342900">
              <a:buFont typeface="+mj-lt"/>
              <a:buAutoNum type="arabicPeriod"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B682BE9-E583-BA8D-2374-8D51751BAD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062774" y="989999"/>
            <a:ext cx="720000" cy="3600000"/>
          </a:xfrm>
        </p:spPr>
        <p:txBody>
          <a:bodyPr/>
          <a:lstStyle>
            <a:lvl1pPr marL="0" indent="0" algn="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0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A2D9862-7C95-28BA-B0A3-1D246B133D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482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9968B3-3BBF-430C-9EAD-7F10374C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DCCBE0-3A15-4E40-B1B9-0A0A7939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C61D83-3182-4D98-A3EE-092639C6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960E92E-A798-4C93-BC16-56CEB5617FC6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990000"/>
            <a:ext cx="8424000" cy="3600000"/>
          </a:xfrm>
        </p:spPr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DC99C3E-8C6A-486D-A144-8915A8A930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E1F253F0-A98B-4225-A57A-F6055087697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58774" y="181163"/>
            <a:ext cx="8424000" cy="288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1520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spaltig, 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CAB6-8820-4B7E-AC90-0F1E8E474A9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3" y="990000"/>
            <a:ext cx="4068000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BB91F1-4290-4BDF-A677-5D272F55EBF3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4714773" y="990000"/>
            <a:ext cx="4068000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9B7303B3-B3D7-4063-B8DD-36AD5F2CCAD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38705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Felder A, 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CAB6-8820-4B7E-AC90-0F1E8E474A9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990000"/>
            <a:ext cx="4068000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BB91F1-4290-4BDF-A677-5D272F55EBF3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4714773" y="990000"/>
            <a:ext cx="4068000" cy="1656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6988F1CF-E93E-4F16-BBC5-634853284C46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4714773" y="2934000"/>
            <a:ext cx="4068000" cy="1656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EABDBCC4-ED8A-438D-92CB-B8AA1B5491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34695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Felder B, 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CAB6-8820-4B7E-AC90-0F1E8E474A9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990000"/>
            <a:ext cx="4068000" cy="1656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BB91F1-4290-4BDF-A677-5D272F55EBF3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4714774" y="990000"/>
            <a:ext cx="4067999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5B70EBBD-49FA-433B-95AE-61EF8EA4725E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358775" y="2934000"/>
            <a:ext cx="4067999" cy="1656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7C80CF00-F6F2-4A1A-94E7-9C5971B32AA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73727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Felder C, 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778E3-AE7F-4CEA-A44D-B4D0E2EE4F59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9968B3-3BBF-430C-9EAD-7F10374C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DCCBE0-3A15-4E40-B1B9-0A0A7939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C61D83-3182-4D98-A3EE-092639C6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960E92E-A798-4C93-BC16-56CEB5617FC6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990000"/>
            <a:ext cx="8424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E7E72945-A458-46D0-AD46-C6857E1966CD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358774" y="2932938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2B0D7CD7-F137-475A-A0D1-1A5EE83221BF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4714773" y="2932938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71CAC18F-6BD7-46B4-81E9-B91F1C25855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78674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5" userDrawn="1">
          <p15:clr>
            <a:srgbClr val="FBAE40"/>
          </p15:clr>
        </p15:guide>
        <p15:guide id="2" orient="horz" pos="1847" userDrawn="1">
          <p15:clr>
            <a:srgbClr val="FBAE40"/>
          </p15:clr>
        </p15:guide>
        <p15:guide id="3" pos="2789" userDrawn="1">
          <p15:clr>
            <a:srgbClr val="FBAE40"/>
          </p15:clr>
        </p15:guide>
        <p15:guide id="4" pos="2971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Felder D, 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778E3-AE7F-4CEA-A44D-B4D0E2EE4F59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9968B3-3BBF-430C-9EAD-7F10374C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DCCBE0-3A15-4E40-B1B9-0A0A7939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C61D83-3182-4D98-A3EE-092639C6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960E92E-A798-4C93-BC16-56CEB5617FC6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2932938"/>
            <a:ext cx="8424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E7E72945-A458-46D0-AD46-C6857E1966CD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358774" y="990000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2B0D7CD7-F137-475A-A0D1-1A5EE83221BF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4714773" y="990000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B2ACA8F5-9047-4F3D-B62D-D69C04902F5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9007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9" userDrawn="1">
          <p15:clr>
            <a:srgbClr val="FBAE40"/>
          </p15:clr>
        </p15:guide>
        <p15:guide id="2" pos="2971" userDrawn="1">
          <p15:clr>
            <a:srgbClr val="FBAE40"/>
          </p15:clr>
        </p15:guide>
        <p15:guide id="3" orient="horz" pos="1665" userDrawn="1">
          <p15:clr>
            <a:srgbClr val="FBAE40"/>
          </p15:clr>
        </p15:guide>
        <p15:guide id="4" orient="horz" pos="184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wechselbarem Motiv links (2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807F960-CBD1-4E8B-929D-45FC2365B2B5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444612" y="2102272"/>
            <a:ext cx="2338162" cy="684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A500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6444612" y="2868456"/>
            <a:ext cx="2338162" cy="684000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444612" y="1857980"/>
            <a:ext cx="2338162" cy="166862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</a:defRPr>
            </a:lvl1pPr>
            <a:lvl2pPr marL="0" indent="0">
              <a:buNone/>
              <a:defRPr sz="1200" b="0">
                <a:solidFill>
                  <a:schemeClr val="bg1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9E6126A-F677-385B-692C-136A88DBC1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984000" y="0"/>
            <a:ext cx="2160000" cy="145884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67AEE4A-F93B-59AA-D9EA-26010A3A46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A7FD24BF-7BA2-41BC-0C89-4474270A3F1E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 bwMode="gray">
          <a:xfrm>
            <a:off x="0" y="0"/>
            <a:ext cx="6084000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823744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Felder, 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CAB6-8820-4B7E-AC90-0F1E8E474A9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989999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BB91F1-4290-4BDF-A677-5D272F55EBF3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4714773" y="989999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5B70EBBD-49FA-433B-95AE-61EF8EA4725E}"/>
              </a:ext>
            </a:extLst>
          </p:cNvPr>
          <p:cNvSpPr>
            <a:spLocks noGrp="1"/>
          </p:cNvSpPr>
          <p:nvPr>
            <p:ph sz="quarter" idx="16"/>
          </p:nvPr>
        </p:nvSpPr>
        <p:spPr bwMode="gray">
          <a:xfrm>
            <a:off x="358774" y="2932936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Inhaltsplatzhalter 8">
            <a:extLst>
              <a:ext uri="{FF2B5EF4-FFF2-40B4-BE49-F238E27FC236}">
                <a16:creationId xmlns:a16="http://schemas.microsoft.com/office/drawing/2014/main" id="{46801F89-8B29-4A05-9A09-6F7151C6A3B0}"/>
              </a:ext>
            </a:extLst>
          </p:cNvPr>
          <p:cNvSpPr>
            <a:spLocks noGrp="1"/>
          </p:cNvSpPr>
          <p:nvPr>
            <p:ph sz="quarter" idx="17"/>
          </p:nvPr>
        </p:nvSpPr>
        <p:spPr bwMode="gray">
          <a:xfrm>
            <a:off x="4714773" y="2932936"/>
            <a:ext cx="4068000" cy="16549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A154116E-F953-4AA8-8DD7-9EEB2FC59FA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44424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Felder, 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778E3-AE7F-4CEA-A44D-B4D0E2EE4F59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19968B3-3BBF-430C-9EAD-7F10374C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DCCBE0-3A15-4E40-B1B9-0A0A7939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C61D83-3182-4D98-A3EE-092639C6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960E92E-A798-4C93-BC16-56CEB5617FC6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990000"/>
            <a:ext cx="8424000" cy="16495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E7E72945-A458-46D0-AD46-C6857E1966CD}"/>
              </a:ext>
            </a:extLst>
          </p:cNvPr>
          <p:cNvSpPr>
            <a:spLocks noGrp="1"/>
          </p:cNvSpPr>
          <p:nvPr>
            <p:ph sz="quarter" idx="15"/>
          </p:nvPr>
        </p:nvSpPr>
        <p:spPr bwMode="gray">
          <a:xfrm>
            <a:off x="358774" y="2938337"/>
            <a:ext cx="8424000" cy="1649538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12178382-BA47-4FCF-A3A1-A77457F953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1557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5" userDrawn="1">
          <p15:clr>
            <a:srgbClr val="FBAE40"/>
          </p15:clr>
        </p15:guide>
        <p15:guide id="2" orient="horz" pos="1847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F0DD38-7736-47BC-8E73-4465AC07865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7F5161-23D3-4A84-AA02-88863EBD0B1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BCBFF3-7636-4391-82CF-94F13BDA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3F8B5F-ACCB-4B10-9CD1-FAB80C2BF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8">
            <a:extLst>
              <a:ext uri="{FF2B5EF4-FFF2-40B4-BE49-F238E27FC236}">
                <a16:creationId xmlns:a16="http://schemas.microsoft.com/office/drawing/2014/main" id="{1DC6E4E2-94C0-445D-9650-5C1C163330F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673040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anzflächiges 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D3EBF7D-88FA-48F7-AC28-6EA926B91B97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 bwMode="gray">
          <a:xfrm>
            <a:off x="0" y="-1"/>
            <a:ext cx="9144000" cy="459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D4BACC-46BE-44D8-9628-79B49B5F2A25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24D08-4FD5-451A-AD11-7ACF4B54C5A0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3493CC-B813-45C4-A3FF-A5CAFCEBED2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A6E1D1-FFAE-4980-A7AA-44E070480F1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DB944EF9-C0D3-46D8-BE6C-2720AA6CBFF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358774" y="486000"/>
            <a:ext cx="8424000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42548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anzflächiges Motiv mit Markenelement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F6D3F6-7B60-9AA6-682F-2E6B068C9A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A40FD72-9658-7320-C0EB-E7CBDC11E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70BC2A-609F-D69C-E0A6-8A7B1B42C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30B031A-5842-8224-5228-E1D3DD712ABD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 bwMode="gray">
          <a:xfrm>
            <a:off x="0" y="-1"/>
            <a:ext cx="9144000" cy="459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17">
            <a:extLst>
              <a:ext uri="{FF2B5EF4-FFF2-40B4-BE49-F238E27FC236}">
                <a16:creationId xmlns:a16="http://schemas.microsoft.com/office/drawing/2014/main" id="{AAED9167-AB7E-D214-98C5-8B9B38D060A5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896630" y="987425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58AF01F9-739C-BC77-C836-C54320F00B56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3871242" y="2907485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918372-36E9-D8D9-1734-4A49D9C3E12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255992" y="1347425"/>
            <a:ext cx="2614707" cy="74432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C86E90C-04A4-47B2-E825-EC87DF170E5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1256630" y="2163163"/>
            <a:ext cx="2614612" cy="744322"/>
          </a:xfrm>
        </p:spPr>
        <p:txBody>
          <a:bodyPr/>
          <a:lstStyle>
            <a:lvl1pPr>
              <a:defRPr sz="24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3044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anzflächiges Motiv mit Markenelement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F6D3F6-7B60-9AA6-682F-2E6B068C9A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A40FD72-9658-7320-C0EB-E7CBDC11E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70BC2A-609F-D69C-E0A6-8A7B1B42C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30B031A-5842-8224-5228-E1D3DD712ABD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 bwMode="gray">
          <a:xfrm>
            <a:off x="0" y="-1"/>
            <a:ext cx="9144000" cy="459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17">
            <a:extLst>
              <a:ext uri="{FF2B5EF4-FFF2-40B4-BE49-F238E27FC236}">
                <a16:creationId xmlns:a16="http://schemas.microsoft.com/office/drawing/2014/main" id="{AAED9167-AB7E-D214-98C5-8B9B38D060A5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896630" y="987425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58AF01F9-739C-BC77-C836-C54320F00B56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3871242" y="2907485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918372-36E9-D8D9-1734-4A49D9C3E12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255992" y="1347425"/>
            <a:ext cx="2614707" cy="74432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C86E90C-04A4-47B2-E825-EC87DF170E5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1256630" y="2163163"/>
            <a:ext cx="2614612" cy="744322"/>
          </a:xfrm>
        </p:spPr>
        <p:txBody>
          <a:bodyPr/>
          <a:lstStyle>
            <a:lvl1pPr>
              <a:defRPr sz="2400" b="1">
                <a:solidFill>
                  <a:srgbClr val="FFA500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1560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oßer Titel,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0CCAB6-8820-4B7E-AC90-0F1E8E474A9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60000" y="990000"/>
            <a:ext cx="8424000" cy="771425"/>
          </a:xfrm>
        </p:spPr>
        <p:txBody>
          <a:bodyPr/>
          <a:lstStyle>
            <a:lvl1pPr>
              <a:defRPr sz="4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37322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 und Fläche, S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57F2877-AFE9-451C-9613-27845AA3CD2F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5219338" y="0"/>
            <a:ext cx="3924662" cy="5143500"/>
          </a:xfrm>
          <a:prstGeom prst="rect">
            <a:avLst/>
          </a:prstGeom>
          <a:solidFill>
            <a:srgbClr val="FFF2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718774" y="4898700"/>
            <a:ext cx="4213589" cy="64800"/>
          </a:xfrm>
        </p:spPr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718774" y="4784681"/>
            <a:ext cx="4213589" cy="64800"/>
          </a:xfrm>
        </p:spPr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1000800"/>
            <a:ext cx="4573589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BB91F1-4290-4BDF-A677-5D272F55EBF3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5651500" y="1000800"/>
            <a:ext cx="3133725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897B2BB0-E889-4B63-99AA-568FB74965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4573589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0FBA124-29B8-5283-45A2-7E5CD079036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58774" y="181163"/>
            <a:ext cx="4573589" cy="288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E57AD9F-FB14-5ECE-CEF0-D0734CFEB0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17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07" userDrawn="1">
          <p15:clr>
            <a:srgbClr val="FBAE40"/>
          </p15:clr>
        </p15:guide>
        <p15:guide id="2" pos="35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 und Fläche,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57F2877-AFE9-451C-9613-27845AA3CD2F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5219338" y="0"/>
            <a:ext cx="3924662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718774" y="4898700"/>
            <a:ext cx="4213589" cy="64800"/>
          </a:xfrm>
        </p:spPr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718774" y="4784681"/>
            <a:ext cx="4213589" cy="64800"/>
          </a:xfrm>
        </p:spPr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1000800"/>
            <a:ext cx="4573589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BB91F1-4290-4BDF-A677-5D272F55EBF3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5651500" y="1000800"/>
            <a:ext cx="3133725" cy="36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897B2BB0-E889-4B63-99AA-568FB74965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4573589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0FBA124-29B8-5283-45A2-7E5CD079036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58774" y="181163"/>
            <a:ext cx="4573589" cy="288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CA4371B-387D-6009-8190-6EEF1A340C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37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07" userDrawn="1">
          <p15:clr>
            <a:srgbClr val="FBAE40"/>
          </p15:clr>
        </p15:guide>
        <p15:guide id="2" pos="356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 und Fläche,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57F2877-AFE9-451C-9613-27845AA3CD2F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5219338" y="0"/>
            <a:ext cx="3924662" cy="514350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718774" y="4898700"/>
            <a:ext cx="4213589" cy="64800"/>
          </a:xfrm>
        </p:spPr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718774" y="4784681"/>
            <a:ext cx="4213589" cy="64800"/>
          </a:xfrm>
        </p:spPr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1000800"/>
            <a:ext cx="4573589" cy="360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4BB91F1-4290-4BDF-A677-5D272F55EBF3}"/>
              </a:ext>
            </a:extLst>
          </p:cNvPr>
          <p:cNvSpPr>
            <a:spLocks noGrp="1"/>
          </p:cNvSpPr>
          <p:nvPr>
            <p:ph sz="quarter" idx="14"/>
          </p:nvPr>
        </p:nvSpPr>
        <p:spPr bwMode="gray">
          <a:xfrm>
            <a:off x="5651500" y="1000800"/>
            <a:ext cx="3133725" cy="3600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897B2BB0-E889-4B63-99AA-568FB74965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58774" y="486000"/>
            <a:ext cx="4573589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0FBA124-29B8-5283-45A2-7E5CD079036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58774" y="181163"/>
            <a:ext cx="4573589" cy="288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5A1147E-3179-ED9F-703D-FD67D26F8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97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07" userDrawn="1">
          <p15:clr>
            <a:srgbClr val="FBAE40"/>
          </p15:clr>
        </p15:guide>
        <p15:guide id="2" pos="35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wechselbarem Motiv rechts (1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807F960-CBD1-4E8B-929D-45FC2365B2B5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60000" y="2102272"/>
            <a:ext cx="5365226" cy="684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A500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60000" y="2868456"/>
            <a:ext cx="5365226" cy="684000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60000" y="1857980"/>
            <a:ext cx="5365226" cy="166862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</a:defRPr>
            </a:lvl1pPr>
            <a:lvl2pPr marL="0" indent="0">
              <a:buNone/>
              <a:defRPr sz="1200" b="0">
                <a:solidFill>
                  <a:schemeClr val="bg1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A7FD24BF-7BA2-41BC-0C89-4474270A3F1E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 bwMode="gray">
          <a:xfrm>
            <a:off x="6084000" y="0"/>
            <a:ext cx="3060000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22D9657-BD6C-7573-4765-93AF9BBB6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0" y="0"/>
            <a:ext cx="2160000" cy="145884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2A41833-E507-D9DA-7012-D856DA4C70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0" y="4113900"/>
            <a:ext cx="1980000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72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in Inhalt und schmales 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 hidden="1">
            <a:extLst>
              <a:ext uri="{FF2B5EF4-FFF2-40B4-BE49-F238E27FC236}">
                <a16:creationId xmlns:a16="http://schemas.microsoft.com/office/drawing/2014/main" id="{303A8F5D-B1F8-462A-9464-057F1D86D5B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9C7F713-678A-40C0-9B1E-0FDD161B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6AF10D-104E-4154-B551-F7DD8A25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2F3F40-DBD8-41D8-855F-B9ECDE00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95A4699-D070-47AB-96D7-1FCCA63D77D9}"/>
              </a:ext>
            </a:extLst>
          </p:cNvPr>
          <p:cNvSpPr>
            <a:spLocks noGrp="1"/>
          </p:cNvSpPr>
          <p:nvPr>
            <p:ph sz="quarter" idx="13"/>
          </p:nvPr>
        </p:nvSpPr>
        <p:spPr bwMode="gray">
          <a:xfrm>
            <a:off x="358774" y="1000800"/>
            <a:ext cx="4573589" cy="35870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3BBEF619-5B0F-4C05-97E9-298C9EC2CADC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 bwMode="gray">
          <a:xfrm>
            <a:off x="5219339" y="0"/>
            <a:ext cx="3924661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1C4611E-500D-45C7-BAB5-73273389EE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358774" y="486000"/>
            <a:ext cx="4573589" cy="234000"/>
          </a:xfrm>
        </p:spPr>
        <p:txBody>
          <a:bodyPr/>
          <a:lstStyle>
            <a:lvl1pPr>
              <a:defRPr sz="1800" b="1">
                <a:solidFill>
                  <a:srgbClr val="FF8213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4D62FE3-D8B9-24AF-81C3-A0223C2F32D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58774" y="181163"/>
            <a:ext cx="4573589" cy="288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12EB0BEC-C955-926C-E7B1-B8D45949F3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8329931" y="4783500"/>
            <a:ext cx="455294" cy="1800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1417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07" userDrawn="1">
          <p15:clr>
            <a:srgbClr val="FBAE40"/>
          </p15:clr>
        </p15:guide>
        <p15:guide id="2" pos="3288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,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8775" y="990000"/>
            <a:ext cx="8424000" cy="360001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58775" y="1365427"/>
            <a:ext cx="8424000" cy="360000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4242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eltrenner,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6CE4BAC-38B1-4170-A502-C58BB33F93B0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8774" y="990000"/>
            <a:ext cx="8424000" cy="360001"/>
          </a:xfrm>
        </p:spPr>
        <p:txBody>
          <a:bodyPr anchor="b">
            <a:noAutofit/>
          </a:bodyPr>
          <a:lstStyle>
            <a:lvl1pPr>
              <a:defRPr sz="2400">
                <a:solidFill>
                  <a:srgbClr val="FFA50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58773" y="1365740"/>
            <a:ext cx="8424000" cy="360000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AEF045C-EB36-5386-0D69-F3305BC30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50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eltrenner - Markenelement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6CE4BAC-38B1-4170-A502-C58BB33F93B0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052000" y="1649775"/>
            <a:ext cx="5040000" cy="720000"/>
          </a:xfrm>
        </p:spPr>
        <p:txBody>
          <a:bodyPr anchor="b">
            <a:noAutofit/>
          </a:bodyPr>
          <a:lstStyle>
            <a:lvl1pPr>
              <a:defRPr sz="2400">
                <a:solidFill>
                  <a:srgbClr val="FFA50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052000" y="2394719"/>
            <a:ext cx="5040000" cy="720000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17">
            <a:extLst>
              <a:ext uri="{FF2B5EF4-FFF2-40B4-BE49-F238E27FC236}">
                <a16:creationId xmlns:a16="http://schemas.microsoft.com/office/drawing/2014/main" id="{F329C4CF-44A1-B485-086C-835254D1EBE6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1692000" y="1289775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0" name="Textplatzhalter 18">
            <a:extLst>
              <a:ext uri="{FF2B5EF4-FFF2-40B4-BE49-F238E27FC236}">
                <a16:creationId xmlns:a16="http://schemas.microsoft.com/office/drawing/2014/main" id="{E1E7DD75-B15B-61A0-1F84-B12B1E1584F6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7092000" y="3114719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25909E7-D6D7-9B8A-054B-789D95283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407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E1AE198-AC0F-4933-B828-B0DACBE353C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90234F3-D335-457E-A097-2EC9C2B5F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766199-F7BD-4F31-8B62-FAC73C98D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91392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ntaktfolie,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8B250ADB-C436-4B92-8300-E5D3F62B1A57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 bwMode="gray">
          <a:xfrm>
            <a:off x="2220033" y="1000800"/>
            <a:ext cx="2280531" cy="28512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8" name="Textplatzhalter 11">
            <a:extLst>
              <a:ext uri="{FF2B5EF4-FFF2-40B4-BE49-F238E27FC236}">
                <a16:creationId xmlns:a16="http://schemas.microsoft.com/office/drawing/2014/main" id="{A9CE13CE-2146-4703-9884-C550DCC3598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791511" y="1405264"/>
            <a:ext cx="2430000" cy="398878"/>
          </a:xfrm>
        </p:spPr>
        <p:txBody>
          <a:bodyPr anchor="b" anchorCtr="0">
            <a:noAutofit/>
          </a:bodyPr>
          <a:lstStyle>
            <a:lvl1pPr>
              <a:lnSpc>
                <a:spcPct val="85000"/>
              </a:lnSpc>
              <a:spcBef>
                <a:spcPts val="300"/>
              </a:spcBef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20" name="Textplatzhalter 11">
            <a:extLst>
              <a:ext uri="{FF2B5EF4-FFF2-40B4-BE49-F238E27FC236}">
                <a16:creationId xmlns:a16="http://schemas.microsoft.com/office/drawing/2014/main" id="{E567B277-46B0-4710-B7FC-7990A944EB6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791511" y="20370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Straße und Hausnummer</a:t>
            </a:r>
          </a:p>
        </p:txBody>
      </p:sp>
      <p:sp>
        <p:nvSpPr>
          <p:cNvPr id="21" name="Textplatzhalter 11">
            <a:extLst>
              <a:ext uri="{FF2B5EF4-FFF2-40B4-BE49-F238E27FC236}">
                <a16:creationId xmlns:a16="http://schemas.microsoft.com/office/drawing/2014/main" id="{3D7FBDE9-9363-4CD6-9283-FF02F2BBB30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4791511" y="22638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PLZ Stadt</a:t>
            </a:r>
          </a:p>
        </p:txBody>
      </p:sp>
      <p:sp>
        <p:nvSpPr>
          <p:cNvPr id="22" name="Textplatzhalter 11">
            <a:extLst>
              <a:ext uri="{FF2B5EF4-FFF2-40B4-BE49-F238E27FC236}">
                <a16:creationId xmlns:a16="http://schemas.microsoft.com/office/drawing/2014/main" id="{6CB66994-7109-4F84-BB5A-325940C430A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4791511" y="29442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Internet Adresse</a:t>
            </a:r>
          </a:p>
        </p:txBody>
      </p:sp>
      <p:sp>
        <p:nvSpPr>
          <p:cNvPr id="23" name="Textplatzhalter 11">
            <a:extLst>
              <a:ext uri="{FF2B5EF4-FFF2-40B4-BE49-F238E27FC236}">
                <a16:creationId xmlns:a16="http://schemas.microsoft.com/office/drawing/2014/main" id="{58395F6C-BE23-4908-BA5F-E04CD1EC3DC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4791511" y="27174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E-Mail</a:t>
            </a:r>
          </a:p>
        </p:txBody>
      </p:sp>
      <p:sp>
        <p:nvSpPr>
          <p:cNvPr id="24" name="Textplatzhalter 11">
            <a:extLst>
              <a:ext uri="{FF2B5EF4-FFF2-40B4-BE49-F238E27FC236}">
                <a16:creationId xmlns:a16="http://schemas.microsoft.com/office/drawing/2014/main" id="{903448DD-6C0A-43DB-BB31-902D1A7B198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4791511" y="24906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Telefon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2C27407-662C-BA9C-0B6D-D996779C59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de-DE" dirty="0"/>
              <a:t>Ihr Ansprechpartner</a:t>
            </a:r>
          </a:p>
        </p:txBody>
      </p:sp>
    </p:spTree>
    <p:extLst>
      <p:ext uri="{BB962C8B-B14F-4D97-AF65-F5344CB8AC3E}">
        <p14:creationId xmlns:p14="http://schemas.microsoft.com/office/powerpoint/2010/main" val="2946769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5" userDrawn="1">
          <p15:clr>
            <a:srgbClr val="FBAE40"/>
          </p15:clr>
        </p15:guide>
        <p15:guide id="2" pos="3016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ontaktfolie,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6CE4BAC-38B1-4170-A502-C58BB33F93B0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8B250ADB-C436-4B92-8300-E5D3F62B1A57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 bwMode="gray">
          <a:xfrm>
            <a:off x="2220033" y="1000800"/>
            <a:ext cx="2280531" cy="2851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8" name="Textplatzhalter 11">
            <a:extLst>
              <a:ext uri="{FF2B5EF4-FFF2-40B4-BE49-F238E27FC236}">
                <a16:creationId xmlns:a16="http://schemas.microsoft.com/office/drawing/2014/main" id="{A9CE13CE-2146-4703-9884-C550DCC3598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791511" y="1405264"/>
            <a:ext cx="2430000" cy="398878"/>
          </a:xfrm>
        </p:spPr>
        <p:txBody>
          <a:bodyPr anchor="b" anchorCtr="0">
            <a:noAutofit/>
          </a:bodyPr>
          <a:lstStyle>
            <a:lvl1pPr>
              <a:lnSpc>
                <a:spcPct val="85000"/>
              </a:lnSpc>
              <a:spcBef>
                <a:spcPts val="30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20" name="Textplatzhalter 11">
            <a:extLst>
              <a:ext uri="{FF2B5EF4-FFF2-40B4-BE49-F238E27FC236}">
                <a16:creationId xmlns:a16="http://schemas.microsoft.com/office/drawing/2014/main" id="{E567B277-46B0-4710-B7FC-7990A944EB6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791511" y="20370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Straße und Hausnummer</a:t>
            </a:r>
          </a:p>
        </p:txBody>
      </p:sp>
      <p:sp>
        <p:nvSpPr>
          <p:cNvPr id="21" name="Textplatzhalter 11">
            <a:extLst>
              <a:ext uri="{FF2B5EF4-FFF2-40B4-BE49-F238E27FC236}">
                <a16:creationId xmlns:a16="http://schemas.microsoft.com/office/drawing/2014/main" id="{3D7FBDE9-9363-4CD6-9283-FF02F2BBB30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4791511" y="22638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PLZ Stadt</a:t>
            </a:r>
          </a:p>
        </p:txBody>
      </p:sp>
      <p:sp>
        <p:nvSpPr>
          <p:cNvPr id="22" name="Textplatzhalter 11">
            <a:extLst>
              <a:ext uri="{FF2B5EF4-FFF2-40B4-BE49-F238E27FC236}">
                <a16:creationId xmlns:a16="http://schemas.microsoft.com/office/drawing/2014/main" id="{6CB66994-7109-4F84-BB5A-325940C430A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4791511" y="29442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Internet Adresse</a:t>
            </a:r>
          </a:p>
        </p:txBody>
      </p:sp>
      <p:sp>
        <p:nvSpPr>
          <p:cNvPr id="23" name="Textplatzhalter 11">
            <a:extLst>
              <a:ext uri="{FF2B5EF4-FFF2-40B4-BE49-F238E27FC236}">
                <a16:creationId xmlns:a16="http://schemas.microsoft.com/office/drawing/2014/main" id="{58395F6C-BE23-4908-BA5F-E04CD1EC3DC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4791511" y="27174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E-Mail</a:t>
            </a:r>
          </a:p>
        </p:txBody>
      </p:sp>
      <p:sp>
        <p:nvSpPr>
          <p:cNvPr id="24" name="Textplatzhalter 11">
            <a:extLst>
              <a:ext uri="{FF2B5EF4-FFF2-40B4-BE49-F238E27FC236}">
                <a16:creationId xmlns:a16="http://schemas.microsoft.com/office/drawing/2014/main" id="{903448DD-6C0A-43DB-BB31-902D1A7B198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4791511" y="2490664"/>
            <a:ext cx="2430000" cy="141269"/>
          </a:xfrm>
        </p:spPr>
        <p:txBody>
          <a:bodyPr wrap="square" anchor="t" anchorCtr="0">
            <a:noAutofit/>
          </a:bodyPr>
          <a:lstStyle>
            <a:lvl1pPr>
              <a:lnSpc>
                <a:spcPct val="85000"/>
              </a:lnSpc>
              <a:spcBef>
                <a:spcPts val="600"/>
              </a:spcBef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Telefon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310B2B5-DDED-31DC-E998-18012DACC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Ihr Ansprechpartner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B0BA52-504B-1487-99E0-A0A17C90DA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8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5" userDrawn="1">
          <p15:clr>
            <a:srgbClr val="FBAE40"/>
          </p15:clr>
        </p15:guide>
        <p15:guide id="2" pos="3016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lussfolie,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B7FE48E7-26B0-47A6-82D7-33600348C2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8774" y="1000800"/>
            <a:ext cx="7237225" cy="566071"/>
          </a:xfrm>
        </p:spPr>
        <p:txBody>
          <a:bodyPr/>
          <a:lstStyle>
            <a:lvl1pPr>
              <a:defRPr sz="2400" b="1"/>
            </a:lvl1pPr>
            <a:lvl2pPr>
              <a:defRPr sz="2400" b="1"/>
            </a:lvl2pPr>
          </a:lstStyle>
          <a:p>
            <a:pPr lvl="0"/>
            <a:r>
              <a:rPr lang="de-DE" dirty="0"/>
              <a:t>Feedback erwünscht!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42307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folie,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6CE4BAC-38B1-4170-A502-C58BB33F93B0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D780612-96BD-46D2-8521-F40704FFA7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8774" y="1000800"/>
            <a:ext cx="7237225" cy="566071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400" b="1"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Feedback erwünscht!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4E0B419-BC22-3881-9EB6-367D92560C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835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folie Logo mit Claim,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6CE4BAC-38B1-4170-A502-C58BB33F93B0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AF387632-387E-4D8B-98D6-6190B0BD48E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7425389" y="4043850"/>
            <a:ext cx="1716705" cy="108702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7CF64F9C-0720-9FD9-CF69-A3597B83C5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358775" y="987425"/>
            <a:ext cx="8426450" cy="287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284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wechselbarem Motiv links (1/3 + R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807F960-CBD1-4E8B-929D-45FC2365B2B5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419999" y="2102272"/>
            <a:ext cx="5365226" cy="684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A500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419999" y="2868456"/>
            <a:ext cx="5365226" cy="684000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419999" y="1857980"/>
            <a:ext cx="5365226" cy="166862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</a:defRPr>
            </a:lvl1pPr>
            <a:lvl2pPr marL="0" indent="0">
              <a:buNone/>
              <a:defRPr sz="1200" b="0">
                <a:solidFill>
                  <a:schemeClr val="bg1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9E6126A-F677-385B-692C-136A88DBC1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984000" y="0"/>
            <a:ext cx="2160000" cy="145884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67AEE4A-F93B-59AA-D9EA-26010A3A46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A7FD24BF-7BA2-41BC-0C89-4474270A3F1E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 bwMode="gray">
          <a:xfrm>
            <a:off x="0" y="357750"/>
            <a:ext cx="3060000" cy="442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146525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wechselbarem Motiv rechts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807F960-CBD1-4E8B-929D-45FC2365B2B5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59387" y="2102272"/>
            <a:ext cx="4321227" cy="684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A500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59387" y="2868456"/>
            <a:ext cx="4321227" cy="684000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59387" y="1857980"/>
            <a:ext cx="4321227" cy="166862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</a:defRPr>
            </a:lvl1pPr>
            <a:lvl2pPr marL="0" indent="0">
              <a:buNone/>
              <a:defRPr sz="1200" b="0">
                <a:solidFill>
                  <a:schemeClr val="bg1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A7FD24BF-7BA2-41BC-0C89-4474270A3F1E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 bwMode="gray">
          <a:xfrm>
            <a:off x="5040000" y="0"/>
            <a:ext cx="4104000" cy="4104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7C43E0D-332D-9FE8-EE44-A42A41082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0" y="0"/>
            <a:ext cx="2160000" cy="145884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1DF63B8-ABE5-5808-197E-9376DB601A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3633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Blau - Markenelement mit wechselbarem 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807F960-CBD1-4E8B-929D-45FC2365B2B5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58775" y="2102272"/>
            <a:ext cx="3888000" cy="684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A500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58775" y="2868456"/>
            <a:ext cx="3888000" cy="684000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58775" y="1857980"/>
            <a:ext cx="3888000" cy="166862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</a:defRPr>
            </a:lvl1pPr>
            <a:lvl2pPr>
              <a:defRPr sz="1200" b="0">
                <a:solidFill>
                  <a:schemeClr val="bg1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7EB254B-AD4A-3126-1732-E5D620B63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0" y="0"/>
            <a:ext cx="2160000" cy="145884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7EB7082-F7EC-555D-08A0-DDA55787E8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0" y="4113900"/>
            <a:ext cx="1980000" cy="1029600"/>
          </a:xfrm>
          <a:prstGeom prst="rect">
            <a:avLst/>
          </a:prstGeom>
        </p:spPr>
      </p:pic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56384DEE-FB34-6712-E1DD-F292D64D5D2E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 bwMode="gray">
          <a:xfrm>
            <a:off x="4572000" y="0"/>
            <a:ext cx="4572000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Textplatzhalter 17">
            <a:extLst>
              <a:ext uri="{FF2B5EF4-FFF2-40B4-BE49-F238E27FC236}">
                <a16:creationId xmlns:a16="http://schemas.microsoft.com/office/drawing/2014/main" id="{0875278C-8315-C835-42E3-131246755810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5614073" y="987425"/>
            <a:ext cx="450000" cy="45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9" name="Textplatzhalter 18">
            <a:extLst>
              <a:ext uri="{FF2B5EF4-FFF2-40B4-BE49-F238E27FC236}">
                <a16:creationId xmlns:a16="http://schemas.microsoft.com/office/drawing/2014/main" id="{952A0BA3-200C-F5E0-DEF3-986D28F579CD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7739150" y="3355626"/>
            <a:ext cx="450000" cy="45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60445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- Markenelement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028BEA76-CC5A-B678-CF23-09E4290E987D}"/>
              </a:ext>
            </a:extLst>
          </p:cNvPr>
          <p:cNvSpPr/>
          <p:nvPr/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8776" y="2800003"/>
            <a:ext cx="3600300" cy="756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rgbClr val="FFA500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18776" y="3622655"/>
            <a:ext cx="3600300" cy="798894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8775" y="2523767"/>
            <a:ext cx="3600300" cy="16686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</a:defRPr>
            </a:lvl1pPr>
            <a:lvl2pPr>
              <a:defRPr sz="1200" b="0">
                <a:solidFill>
                  <a:schemeClr val="bg1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  <a:p>
            <a:pPr lvl="1"/>
            <a:endParaRPr lang="de-DE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23B68112-43A9-C2DA-021A-1CA9706DB19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358775" y="2160000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E0FC234-EC37-64BA-C196-8D8D3F4863B4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4319076" y="4421549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0510EA-BE82-3DBF-10CD-AE62709D0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6984000" y="0"/>
            <a:ext cx="2160000" cy="145884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ED1B21C-4D66-26FA-C52D-9648216DE9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9524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- Markenelement mit Motiv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669F0FE-91DC-0003-7CC1-3D3D292EAA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5E9342D-116D-F49C-8A0D-F8C4153B56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984000" y="0"/>
            <a:ext cx="2160000" cy="14588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487384D-60A7-74D7-9A6B-8F31690FEC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8776" y="2800003"/>
            <a:ext cx="3600300" cy="756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18776" y="3622655"/>
            <a:ext cx="3600300" cy="798894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FF8213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8775" y="2523767"/>
            <a:ext cx="3600300" cy="16686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tx2"/>
                </a:solidFill>
              </a:defRPr>
            </a:lvl1pPr>
            <a:lvl2pPr>
              <a:defRPr sz="1200" b="0">
                <a:solidFill>
                  <a:schemeClr val="tx2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  <a:p>
            <a:pPr lvl="1"/>
            <a:endParaRPr lang="de-DE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23B68112-43A9-C2DA-021A-1CA9706DB19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358775" y="2160921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E0FC234-EC37-64BA-C196-8D8D3F4863B4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4319075" y="4421549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8549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- Markenelement mit Motiv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ABEEE6A-848A-7D68-CF43-1489E2E542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2" y="0"/>
            <a:ext cx="9143996" cy="514349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5E9342D-116D-F49C-8A0D-F8C4153B56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984000" y="0"/>
            <a:ext cx="2160000" cy="14588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487384D-60A7-74D7-9A6B-8F31690FEC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7164000" y="4113900"/>
            <a:ext cx="1980000" cy="10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8776" y="2800003"/>
            <a:ext cx="3600300" cy="756000"/>
          </a:xfrm>
          <a:noFill/>
        </p:spPr>
        <p:txBody>
          <a:bodyPr lIns="0" rIns="0" bIns="0" anchor="b"/>
          <a:lstStyle>
            <a:lvl1pPr algn="l">
              <a:lnSpc>
                <a:spcPct val="100000"/>
              </a:lnSpc>
              <a:spcBef>
                <a:spcPts val="0"/>
              </a:spcBef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18776" y="3622655"/>
            <a:ext cx="3600300" cy="798892"/>
          </a:xfrm>
        </p:spPr>
        <p:txBody>
          <a:bodyPr lIns="0" r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FF8213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noProof="0" dirty="0"/>
              <a:t>Untertitel</a:t>
            </a:r>
          </a:p>
        </p:txBody>
      </p:sp>
      <p:sp>
        <p:nvSpPr>
          <p:cNvPr id="17" name="Textplatzhalter 22">
            <a:extLst>
              <a:ext uri="{FF2B5EF4-FFF2-40B4-BE49-F238E27FC236}">
                <a16:creationId xmlns:a16="http://schemas.microsoft.com/office/drawing/2014/main" id="{6E2F93EC-26B7-4BE3-B440-626AC72024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8775" y="2523767"/>
            <a:ext cx="3600300" cy="166862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tx2"/>
                </a:solidFill>
              </a:defRPr>
            </a:lvl1pPr>
            <a:lvl2pPr>
              <a:defRPr sz="1200" b="0">
                <a:solidFill>
                  <a:schemeClr val="tx2"/>
                </a:solidFill>
              </a:defRPr>
            </a:lvl2pPr>
          </a:lstStyle>
          <a:p>
            <a:pPr marL="0" marR="0" lvl="0" indent="0" algn="l" defTabSz="6858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Ort, Datum, Referent/-in</a:t>
            </a:r>
          </a:p>
          <a:p>
            <a:pPr lvl="1"/>
            <a:endParaRPr lang="de-DE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23B68112-43A9-C2DA-021A-1CA9706DB198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 bwMode="gray">
          <a:xfrm>
            <a:off x="358775" y="2160000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E0FC234-EC37-64BA-C196-8D8D3F4863B4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 rot="10800000">
            <a:off x="4319075" y="4421549"/>
            <a:ext cx="360000" cy="360000"/>
          </a:xfrm>
          <a:custGeom>
            <a:avLst/>
            <a:gdLst>
              <a:gd name="connsiteX0" fmla="*/ 0 w 402895"/>
              <a:gd name="connsiteY0" fmla="*/ 0 h 402895"/>
              <a:gd name="connsiteX1" fmla="*/ 402895 w 402895"/>
              <a:gd name="connsiteY1" fmla="*/ 0 h 402895"/>
              <a:gd name="connsiteX2" fmla="*/ 402895 w 402895"/>
              <a:gd name="connsiteY2" fmla="*/ 185666 h 402895"/>
              <a:gd name="connsiteX3" fmla="*/ 184171 w 402895"/>
              <a:gd name="connsiteY3" fmla="*/ 185666 h 402895"/>
              <a:gd name="connsiteX4" fmla="*/ 184171 w 402895"/>
              <a:gd name="connsiteY4" fmla="*/ 402895 h 402895"/>
              <a:gd name="connsiteX5" fmla="*/ 0 w 402895"/>
              <a:gd name="connsiteY5" fmla="*/ 402895 h 40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95" h="402895">
                <a:moveTo>
                  <a:pt x="0" y="0"/>
                </a:moveTo>
                <a:lnTo>
                  <a:pt x="402895" y="0"/>
                </a:lnTo>
                <a:lnTo>
                  <a:pt x="402895" y="185666"/>
                </a:lnTo>
                <a:lnTo>
                  <a:pt x="184171" y="185666"/>
                </a:lnTo>
                <a:lnTo>
                  <a:pt x="184171" y="402895"/>
                </a:lnTo>
                <a:lnTo>
                  <a:pt x="0" y="402895"/>
                </a:lnTo>
                <a:close/>
              </a:path>
            </a:pathLst>
          </a:custGeom>
          <a:solidFill>
            <a:srgbClr val="FF8213"/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83483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58774" y="990000"/>
            <a:ext cx="8424000" cy="36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718774" y="4898700"/>
            <a:ext cx="4248000" cy="64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lnSpc>
                <a:spcPct val="110000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718774" y="4784681"/>
            <a:ext cx="4248000" cy="64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lnSpc>
                <a:spcPct val="110000"/>
              </a:lnSpc>
              <a:spcBef>
                <a:spcPts val="600"/>
              </a:spcBef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58774" y="4784681"/>
            <a:ext cx="360000" cy="64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lnSpc>
                <a:spcPct val="110000"/>
              </a:lnSpc>
              <a:spcBef>
                <a:spcPts val="600"/>
              </a:spcBef>
              <a:defRPr sz="800" b="1">
                <a:solidFill>
                  <a:schemeClr val="tx2"/>
                </a:solidFill>
              </a:defRPr>
            </a:lvl1pPr>
          </a:lstStyle>
          <a:p>
            <a:fld id="{19214891-A90D-482A-B08A-59BEA405D4D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58774" y="181163"/>
            <a:ext cx="8424000" cy="28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96D7423-D3CC-68D0-367F-5C0DB18BFE9B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 bwMode="gray">
          <a:xfrm>
            <a:off x="8329931" y="4783500"/>
            <a:ext cx="45529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7" r:id="rId3"/>
    <p:sldLayoutId id="2147483738" r:id="rId4"/>
    <p:sldLayoutId id="2147483742" r:id="rId5"/>
    <p:sldLayoutId id="2147483739" r:id="rId6"/>
    <p:sldLayoutId id="2147483749" r:id="rId7"/>
    <p:sldLayoutId id="2147483732" r:id="rId8"/>
    <p:sldLayoutId id="2147483744" r:id="rId9"/>
    <p:sldLayoutId id="2147483746" r:id="rId10"/>
    <p:sldLayoutId id="2147483747" r:id="rId11"/>
    <p:sldLayoutId id="2147483752" r:id="rId12"/>
    <p:sldLayoutId id="2147483753" r:id="rId13"/>
    <p:sldLayoutId id="2147483667" r:id="rId14"/>
    <p:sldLayoutId id="2147483668" r:id="rId15"/>
    <p:sldLayoutId id="2147483682" r:id="rId16"/>
    <p:sldLayoutId id="2147483683" r:id="rId17"/>
    <p:sldLayoutId id="2147483692" r:id="rId18"/>
    <p:sldLayoutId id="2147483693" r:id="rId19"/>
    <p:sldLayoutId id="2147483684" r:id="rId20"/>
    <p:sldLayoutId id="2147483685" r:id="rId21"/>
    <p:sldLayoutId id="2147483678" r:id="rId22"/>
    <p:sldLayoutId id="2147483671" r:id="rId23"/>
    <p:sldLayoutId id="2147483726" r:id="rId24"/>
    <p:sldLayoutId id="2147483727" r:id="rId25"/>
    <p:sldLayoutId id="2147483677" r:id="rId26"/>
    <p:sldLayoutId id="2147483669" r:id="rId27"/>
    <p:sldLayoutId id="2147483750" r:id="rId28"/>
    <p:sldLayoutId id="2147483751" r:id="rId29"/>
    <p:sldLayoutId id="2147483670" r:id="rId30"/>
    <p:sldLayoutId id="2147483663" r:id="rId31"/>
    <p:sldLayoutId id="2147483680" r:id="rId32"/>
    <p:sldLayoutId id="2147483722" r:id="rId33"/>
    <p:sldLayoutId id="2147483681" r:id="rId34"/>
    <p:sldLayoutId id="2147483696" r:id="rId35"/>
    <p:sldLayoutId id="2147483690" r:id="rId36"/>
    <p:sldLayoutId id="2147483701" r:id="rId37"/>
    <p:sldLayoutId id="2147483699" r:id="rId38"/>
    <p:sldLayoutId id="2147483703" r:id="rId39"/>
  </p:sldLayoutIdLst>
  <p:hf hd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5000"/>
        </a:lnSpc>
        <a:spcBef>
          <a:spcPts val="6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1pPr>
      <a:lvl2pPr marL="144000" indent="-144000" algn="l" defTabSz="685800" rtl="0" eaLnBrk="1" latinLnBrk="0" hangingPunct="1">
        <a:lnSpc>
          <a:spcPct val="105000"/>
        </a:lnSpc>
        <a:spcBef>
          <a:spcPts val="600"/>
        </a:spcBef>
        <a:buSzPct val="120000"/>
        <a:buFont typeface="Arial" panose="020B0604020202020204" pitchFamily="34" charset="0"/>
        <a:buChar char="›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288000" indent="-144000" algn="l" defTabSz="685800" rtl="0" eaLnBrk="1" latinLnBrk="0" hangingPunct="1">
        <a:lnSpc>
          <a:spcPct val="105000"/>
        </a:lnSpc>
        <a:spcBef>
          <a:spcPts val="600"/>
        </a:spcBef>
        <a:buSzPct val="100000"/>
        <a:buFont typeface="Symbol" panose="05050102010706020507" pitchFamily="18" charset="2"/>
        <a:buChar char="-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432000" indent="-144000" algn="l" defTabSz="685800" rtl="0" eaLnBrk="1" latinLnBrk="0" hangingPunct="1">
        <a:lnSpc>
          <a:spcPct val="105000"/>
        </a:lnSpc>
        <a:spcBef>
          <a:spcPts val="60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576000" indent="-144000" algn="l" defTabSz="685800" rtl="0" eaLnBrk="1" latinLnBrk="0" hangingPunct="1">
        <a:lnSpc>
          <a:spcPct val="105000"/>
        </a:lnSpc>
        <a:spcBef>
          <a:spcPts val="60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720000" indent="-144000" algn="l" defTabSz="685800" rtl="0" eaLnBrk="1" latinLnBrk="0" hangingPunct="1">
        <a:lnSpc>
          <a:spcPct val="105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685800" rtl="0" eaLnBrk="1" latinLnBrk="0" hangingPunct="1">
        <a:lnSpc>
          <a:spcPct val="105000"/>
        </a:lnSpc>
        <a:spcBef>
          <a:spcPts val="600"/>
        </a:spcBef>
        <a:buFontTx/>
        <a:buNone/>
        <a:defRPr sz="1200" kern="1200">
          <a:solidFill>
            <a:schemeClr val="tx2"/>
          </a:solidFill>
          <a:latin typeface="+mn-lt"/>
          <a:ea typeface="+mn-ea"/>
          <a:cs typeface="+mn-cs"/>
        </a:defRPr>
      </a:lvl1pPr>
      <a:lvl2pPr marL="144000" indent="-144000" algn="l" defTabSz="685800" rtl="0" eaLnBrk="1" latinLnBrk="0" hangingPunct="1">
        <a:lnSpc>
          <a:spcPct val="105000"/>
        </a:lnSpc>
        <a:spcBef>
          <a:spcPts val="600"/>
        </a:spcBef>
        <a:buSzPct val="120000"/>
        <a:buFont typeface="Arial" panose="020B0604020202020204" pitchFamily="34" charset="0"/>
        <a:buChar char="›"/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288000" indent="-144000" algn="l" defTabSz="685800" rtl="0" eaLnBrk="1" latinLnBrk="0" hangingPunct="1">
        <a:lnSpc>
          <a:spcPct val="105000"/>
        </a:lnSpc>
        <a:spcBef>
          <a:spcPts val="600"/>
        </a:spcBef>
        <a:buSzPct val="100000"/>
        <a:buFont typeface="Symbol" panose="05050102010706020507" pitchFamily="18" charset="2"/>
        <a:buChar char="-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432000" indent="-144000" algn="l" defTabSz="685800" rtl="0" eaLnBrk="1" latinLnBrk="0" hangingPunct="1">
        <a:lnSpc>
          <a:spcPct val="105000"/>
        </a:lnSpc>
        <a:spcBef>
          <a:spcPts val="60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576000" indent="-144000" algn="l" defTabSz="685800" rtl="0" eaLnBrk="1" latinLnBrk="0" hangingPunct="1">
        <a:lnSpc>
          <a:spcPct val="105000"/>
        </a:lnSpc>
        <a:spcBef>
          <a:spcPts val="60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pos="5534" userDrawn="1">
          <p15:clr>
            <a:srgbClr val="F26B43"/>
          </p15:clr>
        </p15:guide>
        <p15:guide id="3" orient="horz" pos="114" userDrawn="1">
          <p15:clr>
            <a:srgbClr val="F26B43"/>
          </p15:clr>
        </p15:guide>
        <p15:guide id="4" orient="horz" pos="622" userDrawn="1">
          <p15:clr>
            <a:srgbClr val="F26B43"/>
          </p15:clr>
        </p15:guide>
        <p15:guide id="7" orient="horz" pos="3012" userDrawn="1">
          <p15:clr>
            <a:srgbClr val="F26B43"/>
          </p15:clr>
        </p15:guide>
        <p15:guide id="8" orient="horz" pos="28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4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ruvnet.ruv.de/id/arbeitsmittel/arbeitsmittelnachfb/komposit/fk/geschaeftsprozesse/Seiten/risikobesichtigung_gs.aspx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A350F7-6C9C-5817-BBAE-E2B86F9A5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00" y="1649775"/>
            <a:ext cx="5040000" cy="720000"/>
          </a:xfrm>
        </p:spPr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8C3875A-C616-07CB-4A4C-187CA801A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2000" y="2477719"/>
            <a:ext cx="5040000" cy="553998"/>
          </a:xfrm>
        </p:spPr>
        <p:txBody>
          <a:bodyPr anchor="t"/>
          <a:lstStyle/>
          <a:p>
            <a:r>
              <a:rPr lang="de-DE" sz="1800" dirty="0"/>
              <a:t>in der UnternehmensPolice, </a:t>
            </a:r>
            <a:r>
              <a:rPr lang="de-DE" sz="1800" dirty="0" err="1"/>
              <a:t>MedizinerPolice</a:t>
            </a:r>
            <a:r>
              <a:rPr lang="de-DE" sz="1800" dirty="0"/>
              <a:t> und </a:t>
            </a:r>
            <a:r>
              <a:rPr lang="de-DE" sz="1800" dirty="0" err="1"/>
              <a:t>SachPolice</a:t>
            </a: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D3A3C4-499E-B60F-89EA-033660DA4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F2AE79-0FAB-FC1A-2CA3-373BC7D65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4157DD-BC85-E499-BAB0-EA92CDC60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4CAFF28-DB00-BBF4-4E50-32C2AD2512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26726F1-5437-FDBF-8A62-4402FFFE7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6966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Prüfung durch DBV erforderlich</a:t>
            </a:r>
          </a:p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B48EB31A-52B5-A0A7-A23D-E0A008EAA521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358776" y="987381"/>
          <a:ext cx="8496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12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25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FF8213"/>
                          </a:solidFill>
                        </a:rPr>
                        <a:t>DBV-Besichtigung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6" y="4227875"/>
            <a:ext cx="8426449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6" name="Inhaltsplatzhalter 10">
            <a:extLst>
              <a:ext uri="{FF2B5EF4-FFF2-40B4-BE49-F238E27FC236}">
                <a16:creationId xmlns:a16="http://schemas.microsoft.com/office/drawing/2014/main" id="{B7D3BE4D-2F0A-61DF-1413-805B8CFEF814}"/>
              </a:ext>
            </a:extLst>
          </p:cNvPr>
          <p:cNvGraphicFramePr>
            <a:graphicFrameLocks/>
          </p:cNvGraphicFramePr>
          <p:nvPr/>
        </p:nvGraphicFramePr>
        <p:xfrm>
          <a:off x="358776" y="2571943"/>
          <a:ext cx="8424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11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(24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4 Mio. EUR (8 Mio. EUR)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24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FF8213"/>
                          </a:solidFill>
                        </a:rPr>
                        <a:t>DBV-Besichtigung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6776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Summenverteilung nicht über ML möglich</a:t>
            </a:r>
          </a:p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B48EB31A-52B5-A0A7-A23D-E0A008EAA521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358774" y="987381"/>
          <a:ext cx="8424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14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11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30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C00000"/>
                          </a:solidFill>
                        </a:rPr>
                        <a:t>Industriegeschäft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5" y="4227875"/>
            <a:ext cx="8423999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5" name="Inhaltsplatzhalter 10">
            <a:extLst>
              <a:ext uri="{FF2B5EF4-FFF2-40B4-BE49-F238E27FC236}">
                <a16:creationId xmlns:a16="http://schemas.microsoft.com/office/drawing/2014/main" id="{6FDDBD27-E639-B175-9B6A-F4FACD189E1C}"/>
              </a:ext>
            </a:extLst>
          </p:cNvPr>
          <p:cNvGraphicFramePr>
            <a:graphicFrameLocks/>
          </p:cNvGraphicFramePr>
          <p:nvPr/>
        </p:nvGraphicFramePr>
        <p:xfrm>
          <a:off x="361225" y="2290537"/>
          <a:ext cx="8424000" cy="96012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16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16 Mio. 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C00000"/>
                          </a:solidFill>
                        </a:rPr>
                        <a:t>Industriegeschäft (Absicherung ggf. über </a:t>
                      </a:r>
                      <a:r>
                        <a:rPr lang="de-DE" sz="900" b="1" dirty="0" err="1">
                          <a:solidFill>
                            <a:srgbClr val="C00000"/>
                          </a:solidFill>
                        </a:rPr>
                        <a:t>ImmoPolice</a:t>
                      </a:r>
                      <a:r>
                        <a:rPr lang="de-DE" sz="900" b="1" dirty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de-DE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graphicFrame>
        <p:nvGraphicFramePr>
          <p:cNvPr id="7" name="Inhaltsplatzhalter 10">
            <a:extLst>
              <a:ext uri="{FF2B5EF4-FFF2-40B4-BE49-F238E27FC236}">
                <a16:creationId xmlns:a16="http://schemas.microsoft.com/office/drawing/2014/main" id="{CFCEE84A-F4B9-69A3-C4CF-55530396A936}"/>
              </a:ext>
            </a:extLst>
          </p:cNvPr>
          <p:cNvGraphicFramePr>
            <a:graphicFrameLocks/>
          </p:cNvGraphicFramePr>
          <p:nvPr/>
        </p:nvGraphicFramePr>
        <p:xfrm>
          <a:off x="361225" y="3410813"/>
          <a:ext cx="8424000" cy="6858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18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C00000"/>
                          </a:solidFill>
                        </a:rPr>
                        <a:t>Industriegeschäft</a:t>
                      </a:r>
                      <a:endParaRPr lang="de-DE" sz="9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815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Summenverteilung nicht über ML möglich</a:t>
            </a:r>
          </a:p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B48EB31A-52B5-A0A7-A23D-E0A008EAA521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358774" y="987381"/>
          <a:ext cx="8424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16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4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25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C00000"/>
                          </a:solidFill>
                        </a:rPr>
                        <a:t>Industriegeschäft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5" y="4227875"/>
            <a:ext cx="8423999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5" name="Inhaltsplatzhalter 10">
            <a:extLst>
              <a:ext uri="{FF2B5EF4-FFF2-40B4-BE49-F238E27FC236}">
                <a16:creationId xmlns:a16="http://schemas.microsoft.com/office/drawing/2014/main" id="{6FDDBD27-E639-B175-9B6A-F4FACD189E1C}"/>
              </a:ext>
            </a:extLst>
          </p:cNvPr>
          <p:cNvGraphicFramePr>
            <a:graphicFrameLocks/>
          </p:cNvGraphicFramePr>
          <p:nvPr/>
        </p:nvGraphicFramePr>
        <p:xfrm>
          <a:off x="361225" y="2263828"/>
          <a:ext cx="8424000" cy="18306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16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8700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7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2619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9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Abraham-Lincoln-Park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5069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Abraham-Lincoln-Park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4523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4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3571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größten 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27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rgbClr val="C00000"/>
                          </a:solidFill>
                        </a:rPr>
                        <a:t>Industriegeschäft, wegen </a:t>
                      </a:r>
                      <a:r>
                        <a:rPr lang="de-DE" sz="9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Raiffeisenplatz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21 Mio. 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Abraham-Lincoln-Park 1, 65189 Wiesbaden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5436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unveränderte Summenverteilung</a:t>
            </a:r>
          </a:p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B48EB31A-52B5-A0A7-A23D-E0A008EAA521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358774" y="987381"/>
          <a:ext cx="8424000" cy="6858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(solo; 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4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4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C00000"/>
                          </a:solidFill>
                        </a:rPr>
                        <a:t>Nicht zulässig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5" y="4227875"/>
            <a:ext cx="8423999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5" name="Inhaltsplatzhalter 10">
            <a:extLst>
              <a:ext uri="{FF2B5EF4-FFF2-40B4-BE49-F238E27FC236}">
                <a16:creationId xmlns:a16="http://schemas.microsoft.com/office/drawing/2014/main" id="{6FDDBD27-E639-B175-9B6A-F4FACD189E1C}"/>
              </a:ext>
            </a:extLst>
          </p:cNvPr>
          <p:cNvGraphicFramePr>
            <a:graphicFrameLocks/>
          </p:cNvGraphicFramePr>
          <p:nvPr/>
        </p:nvGraphicFramePr>
        <p:xfrm>
          <a:off x="358774" y="2427931"/>
          <a:ext cx="8424000" cy="1602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NF-Betriebsart (z.B. Bäckerei)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3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8700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2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2619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0,5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Abraham-Lincoln-Park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4523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4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3571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größten 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9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FF8213"/>
                          </a:solidFill>
                        </a:rPr>
                        <a:t>Beteiligungsabgabe nach aktuellem Prozess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4,5 Mio. 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Abraham-Lincoln-Park 1, 65189 Wiesbaden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6E4545EC-8403-1D8A-647E-49F113ADD214}"/>
              </a:ext>
            </a:extLst>
          </p:cNvPr>
          <p:cNvSpPr/>
          <p:nvPr/>
        </p:nvSpPr>
        <p:spPr>
          <a:xfrm>
            <a:off x="367744" y="1889624"/>
            <a:ext cx="8426450" cy="322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E9D7779-A9BE-0ADD-48BC-FAB67959A8D5}"/>
              </a:ext>
            </a:extLst>
          </p:cNvPr>
          <p:cNvSpPr/>
          <p:nvPr/>
        </p:nvSpPr>
        <p:spPr>
          <a:xfrm>
            <a:off x="727743" y="1922388"/>
            <a:ext cx="8066451" cy="24269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  <a:buSzPct val="120000"/>
            </a:pPr>
            <a:r>
              <a:rPr lang="de-DE" sz="1000" dirty="0">
                <a:solidFill>
                  <a:schemeClr val="bg1"/>
                </a:solidFill>
              </a:rPr>
              <a:t>Gemäß Zeichnungsrahmen darf keine Solo-Ertragsausfallversicherung ohne zugehörige Inhaltsversicherung abgeschlossen werden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DC84C5E-5905-9119-4966-D1F1D999D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13" y="1865262"/>
            <a:ext cx="34206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94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mehrere Versicherungsnehmer</a:t>
            </a:r>
          </a:p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5" y="4227875"/>
            <a:ext cx="8423999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5" name="Inhaltsplatzhalter 10">
            <a:extLst>
              <a:ext uri="{FF2B5EF4-FFF2-40B4-BE49-F238E27FC236}">
                <a16:creationId xmlns:a16="http://schemas.microsoft.com/office/drawing/2014/main" id="{6FDDBD27-E639-B175-9B6A-F4FACD189E1C}"/>
              </a:ext>
            </a:extLst>
          </p:cNvPr>
          <p:cNvGraphicFramePr>
            <a:graphicFrameLocks/>
          </p:cNvGraphicFramePr>
          <p:nvPr/>
        </p:nvGraphicFramePr>
        <p:xfrm>
          <a:off x="358774" y="981487"/>
          <a:ext cx="8424000" cy="11448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234711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403826">
                  <a:extLst>
                    <a:ext uri="{9D8B030D-6E8A-4147-A177-3AD203B41FA5}">
                      <a16:colId xmlns:a16="http://schemas.microsoft.com/office/drawing/2014/main" val="3243976767"/>
                    </a:ext>
                  </a:extLst>
                </a:gridCol>
                <a:gridCol w="1441749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1617926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5788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Versicherungsnehmer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10 Mio. EUR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</a:t>
                      </a:r>
                      <a:br>
                        <a:rPr lang="de-DE" sz="900" dirty="0"/>
                      </a:br>
                      <a:r>
                        <a:rPr lang="de-DE" sz="900" dirty="0"/>
                        <a:t>65189 Wiesbaden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8700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10 Mio. EUR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2619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10 Mio. EUR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357125"/>
                  </a:ext>
                </a:extLst>
              </a:tr>
              <a:tr h="2304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30 Mio. 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Ja, aber s. Hinweis</a:t>
                      </a:r>
                      <a:endParaRPr lang="de-DE" sz="900" b="1" dirty="0">
                        <a:solidFill>
                          <a:srgbClr val="FF8213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87B19C60-4220-9DCC-D9D2-D90670DF3108}"/>
              </a:ext>
            </a:extLst>
          </p:cNvPr>
          <p:cNvSpPr/>
          <p:nvPr/>
        </p:nvSpPr>
        <p:spPr>
          <a:xfrm>
            <a:off x="358775" y="3682880"/>
            <a:ext cx="8426450" cy="4583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1CAB16E-6A3E-1E69-7ACC-B4AB558E26DD}"/>
              </a:ext>
            </a:extLst>
          </p:cNvPr>
          <p:cNvSpPr/>
          <p:nvPr/>
        </p:nvSpPr>
        <p:spPr>
          <a:xfrm>
            <a:off x="873939" y="3682880"/>
            <a:ext cx="7911286" cy="45839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spcBef>
                <a:spcPts val="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›"/>
            </a:pPr>
            <a:r>
              <a:rPr lang="de-DE" sz="1000" dirty="0">
                <a:solidFill>
                  <a:schemeClr val="bg1"/>
                </a:solidFill>
              </a:rPr>
              <a:t>Versicherungssumme über 25 Mio. EUR am Standort, daher gemäß neuer Gewerbegrenze als Industriegeschäft einzustufen</a:t>
            </a: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›"/>
            </a:pPr>
            <a:r>
              <a:rPr lang="de-DE" sz="1000" dirty="0">
                <a:solidFill>
                  <a:schemeClr val="bg1"/>
                </a:solidFill>
              </a:rPr>
              <a:t>über nachgelagerte </a:t>
            </a:r>
            <a:r>
              <a:rPr lang="de-DE" sz="1000" dirty="0" err="1">
                <a:solidFill>
                  <a:schemeClr val="bg1"/>
                </a:solidFill>
              </a:rPr>
              <a:t>Kumulkontrolle</a:t>
            </a:r>
            <a:r>
              <a:rPr lang="de-DE" sz="1000" dirty="0">
                <a:solidFill>
                  <a:schemeClr val="bg1"/>
                </a:solidFill>
              </a:rPr>
              <a:t> erfolgt eine Prüfung bzgl. Quotenabgabe (wie bisher)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5318A8F-0000-6977-E741-DD331752D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3682880"/>
            <a:ext cx="432000" cy="454657"/>
          </a:xfrm>
          <a:prstGeom prst="rect">
            <a:avLst/>
          </a:prstGeom>
        </p:spPr>
      </p:pic>
      <p:graphicFrame>
        <p:nvGraphicFramePr>
          <p:cNvPr id="17" name="Inhaltsplatzhalter 10">
            <a:extLst>
              <a:ext uri="{FF2B5EF4-FFF2-40B4-BE49-F238E27FC236}">
                <a16:creationId xmlns:a16="http://schemas.microsoft.com/office/drawing/2014/main" id="{C389B03F-D328-942B-C851-BC7AECD98AC5}"/>
              </a:ext>
            </a:extLst>
          </p:cNvPr>
          <p:cNvGraphicFramePr>
            <a:graphicFrameLocks/>
          </p:cNvGraphicFramePr>
          <p:nvPr/>
        </p:nvGraphicFramePr>
        <p:xfrm>
          <a:off x="358774" y="2219789"/>
          <a:ext cx="8424000" cy="13734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234711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403826">
                  <a:extLst>
                    <a:ext uri="{9D8B030D-6E8A-4147-A177-3AD203B41FA5}">
                      <a16:colId xmlns:a16="http://schemas.microsoft.com/office/drawing/2014/main" val="3243976767"/>
                    </a:ext>
                  </a:extLst>
                </a:gridCol>
                <a:gridCol w="1441749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1617926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5788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Versicherungsnehmer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10 Mio. EUR 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</a:t>
                      </a:r>
                      <a:br>
                        <a:rPr lang="de-DE" sz="900" dirty="0"/>
                      </a:br>
                      <a:r>
                        <a:rPr lang="de-DE" sz="900" dirty="0"/>
                        <a:t>65189 Wiesbaden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8700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76609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10 Mio. EUR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2619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10 Mio. EUR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357125"/>
                  </a:ext>
                </a:extLst>
              </a:tr>
              <a:tr h="2304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35 Mio. 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Ja, aber s. Hinweis</a:t>
                      </a:r>
                      <a:endParaRPr lang="de-DE" sz="900" b="1" dirty="0">
                        <a:solidFill>
                          <a:srgbClr val="FF8213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770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A350F7-6C9C-5817-BBAE-E2B86F9A5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000" y="1649775"/>
            <a:ext cx="5040000" cy="720000"/>
          </a:xfrm>
        </p:spPr>
        <p:txBody>
          <a:bodyPr/>
          <a:lstStyle/>
          <a:p>
            <a:r>
              <a:rPr lang="de-DE" dirty="0"/>
              <a:t>Variable </a:t>
            </a:r>
            <a:r>
              <a:rPr lang="de-DE" dirty="0" err="1"/>
              <a:t>VSu</a:t>
            </a:r>
            <a:r>
              <a:rPr lang="de-DE" dirty="0"/>
              <a:t> in der Klein-BU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8C3875A-C616-07CB-4A4C-187CA801A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2000" y="2477719"/>
            <a:ext cx="5040000" cy="553998"/>
          </a:xfrm>
        </p:spPr>
        <p:txBody>
          <a:bodyPr anchor="t"/>
          <a:lstStyle/>
          <a:p>
            <a:r>
              <a:rPr lang="de-DE" sz="1800" dirty="0"/>
              <a:t>in der UnternehmensPolice, </a:t>
            </a:r>
            <a:r>
              <a:rPr lang="de-DE" sz="1800" dirty="0" err="1"/>
              <a:t>MedizinerPolice</a:t>
            </a:r>
            <a:r>
              <a:rPr lang="de-DE" sz="1800" dirty="0"/>
              <a:t> und </a:t>
            </a:r>
            <a:r>
              <a:rPr lang="de-DE" sz="1800" dirty="0" err="1"/>
              <a:t>SachPolice</a:t>
            </a: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D3A3C4-499E-B60F-89EA-033660DA4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F2AE79-0FAB-FC1A-2CA3-373BC7D65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4157DD-BC85-E499-BAB0-EA92CDC60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4CAFF28-DB00-BBF4-4E50-32C2AD2512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26726F1-5437-FDBF-8A62-4402FFFE7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7966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16</a:t>
            </a:fld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DDD9554A-D091-5FE4-9559-FEBB1A20FF57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358774" y="988249"/>
          <a:ext cx="8424000" cy="2213801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4212000">
                  <a:extLst>
                    <a:ext uri="{9D8B030D-6E8A-4147-A177-3AD203B41FA5}">
                      <a16:colId xmlns:a16="http://schemas.microsoft.com/office/drawing/2014/main" val="2463397230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357403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Bisher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Neu ab HR3/2024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824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001957"/>
                        </a:buClr>
                        <a:buSzPct val="120000"/>
                        <a:buFont typeface="Arial" panose="020B0604020202020204" pitchFamily="34" charset="0"/>
                        <a:buChar char="›"/>
                      </a:pPr>
                      <a:r>
                        <a:rPr lang="de-DE" dirty="0"/>
                        <a:t>In der Inhaltsversicherung sind variable Versicherungssummen zwischen den Gefahren möglich.</a:t>
                      </a:r>
                    </a:p>
                    <a:p>
                      <a:pPr marL="171450" indent="-171450">
                        <a:buClr>
                          <a:srgbClr val="001957"/>
                        </a:buClr>
                        <a:buSzPct val="120000"/>
                        <a:buFont typeface="Arial" panose="020B0604020202020204" pitchFamily="34" charset="0"/>
                        <a:buChar char="›"/>
                      </a:pPr>
                      <a:r>
                        <a:rPr lang="de-DE" dirty="0"/>
                        <a:t>In der Klein-BU ist das bisher nicht der Fall. </a:t>
                      </a:r>
                    </a:p>
                    <a:p>
                      <a:pPr marL="171450" indent="-171450">
                        <a:buClr>
                          <a:srgbClr val="001957"/>
                        </a:buClr>
                        <a:buSzPct val="120000"/>
                        <a:buFont typeface="Arial" panose="020B0604020202020204" pitchFamily="34" charset="0"/>
                        <a:buChar char="›"/>
                      </a:pPr>
                      <a:r>
                        <a:rPr lang="de-DE" dirty="0"/>
                        <a:t>Bei unterschiedlichen Summen in R+V CONNECT kommt es zu einem Fehler in der Host und die Summenpositionen müssen manuell verändert werden. </a:t>
                      </a:r>
                    </a:p>
                    <a:p>
                      <a:pPr marL="171450" indent="-171450">
                        <a:buClr>
                          <a:srgbClr val="001957"/>
                        </a:buClr>
                        <a:buSzPct val="120000"/>
                        <a:buFont typeface="Arial" panose="020B0604020202020204" pitchFamily="34" charset="0"/>
                        <a:buChar char="›"/>
                      </a:pPr>
                      <a:r>
                        <a:rPr lang="de-DE" dirty="0"/>
                        <a:t>Dadurch ist der Vertrag im Ersatzgeschäft für Vertrieb nicht abrufbar.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1957"/>
                        </a:buClr>
                        <a:buSzPct val="120000"/>
                        <a:buFont typeface="Arial" panose="020B0604020202020204" pitchFamily="34" charset="0"/>
                        <a:buChar char="›"/>
                        <a:tabLst/>
                        <a:defRPr/>
                      </a:pPr>
                      <a:r>
                        <a:rPr lang="de-DE" dirty="0"/>
                        <a:t>Aufgrund der Fehler und Mehraufwände wird künftig standardmäßig die variable Versicherungssumme in der Klein-BU hinterlegt. 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1957"/>
                        </a:buClr>
                        <a:buSzPct val="120000"/>
                        <a:buFont typeface="Arial" panose="020B0604020202020204" pitchFamily="34" charset="0"/>
                        <a:buChar char="›"/>
                        <a:tabLst/>
                        <a:defRPr/>
                      </a:pPr>
                      <a:r>
                        <a:rPr lang="de-DE" dirty="0"/>
                        <a:t>Dadurch können variable Summen zwischen Gefahren in der Klein-BU systemseitig verarbeitet werden.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094147"/>
                  </a:ext>
                </a:extLst>
              </a:tr>
            </a:tbl>
          </a:graphicData>
        </a:graphic>
      </p:graphicFrame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sz="1800" dirty="0"/>
              <a:t>in der UnternehmensPolice, </a:t>
            </a:r>
            <a:r>
              <a:rPr lang="de-DE" sz="1800" dirty="0" err="1"/>
              <a:t>MedizinerPolice</a:t>
            </a:r>
            <a:r>
              <a:rPr lang="de-DE" sz="1800" dirty="0"/>
              <a:t> und </a:t>
            </a:r>
            <a:r>
              <a:rPr lang="de-DE" sz="1800" dirty="0" err="1"/>
              <a:t>SachPolice</a:t>
            </a:r>
            <a:endParaRPr lang="de-DE" sz="180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Variable </a:t>
            </a:r>
            <a:r>
              <a:rPr lang="de-DE" dirty="0" err="1"/>
              <a:t>VSu</a:t>
            </a:r>
            <a:r>
              <a:rPr lang="de-DE" dirty="0"/>
              <a:t> in der Klein-BU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69DEC2F-DCE6-06FC-4E5B-DF74781E2961}"/>
              </a:ext>
            </a:extLst>
          </p:cNvPr>
          <p:cNvSpPr/>
          <p:nvPr/>
        </p:nvSpPr>
        <p:spPr>
          <a:xfrm>
            <a:off x="358775" y="3683825"/>
            <a:ext cx="8424000" cy="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Unterschiedliche Versicherungssummen zwischen Gefahren sind weiterhin nur in begründbaren Einzelfällen zu hinterlegen. </a:t>
            </a:r>
          </a:p>
        </p:txBody>
      </p:sp>
    </p:spTree>
    <p:extLst>
      <p:ext uri="{BB962C8B-B14F-4D97-AF65-F5344CB8AC3E}">
        <p14:creationId xmlns:p14="http://schemas.microsoft.com/office/powerpoint/2010/main" val="121896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C13B431-C331-3158-2915-3B31FB29A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871997-10E1-EBDE-985A-49DFA9F30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3434F5-EB8C-4584-977A-0A89527C8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AAB362A-BCA2-7014-DCC7-454393D309A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sz="1400" dirty="0">
                <a:hlinkClick r:id="rId2" action="ppaction://hlinksldjump"/>
              </a:rPr>
              <a:t>Summengrenzen ab HR3/2024</a:t>
            </a:r>
            <a:endParaRPr lang="de-DE" sz="1400" dirty="0"/>
          </a:p>
          <a:p>
            <a:pPr marL="342900" indent="-342900">
              <a:buFont typeface="+mj-lt"/>
              <a:buAutoNum type="arabicPeriod"/>
            </a:pPr>
            <a:r>
              <a:rPr lang="de-DE" sz="1400" dirty="0">
                <a:hlinkClick r:id="rId3" action="ppaction://hlinksldjump"/>
              </a:rPr>
              <a:t>Gegenüberstellung der Änderungen </a:t>
            </a:r>
            <a:endParaRPr lang="de-DE" sz="1400" dirty="0"/>
          </a:p>
          <a:p>
            <a:pPr marL="342900" indent="-342900">
              <a:buFont typeface="+mj-lt"/>
              <a:buAutoNum type="arabicPeriod"/>
            </a:pPr>
            <a:r>
              <a:rPr lang="de-DE" sz="1400" dirty="0">
                <a:hlinkClick r:id="rId4" action="ppaction://hlinksldjump"/>
              </a:rPr>
              <a:t>Änderungen zur DBV-Besichtigung</a:t>
            </a:r>
            <a:endParaRPr lang="de-DE" sz="1400" dirty="0"/>
          </a:p>
          <a:p>
            <a:pPr marL="342900" indent="-342900">
              <a:buFont typeface="+mj-lt"/>
              <a:buAutoNum type="arabicPeriod"/>
            </a:pPr>
            <a:r>
              <a:rPr lang="de-DE" sz="1400" dirty="0">
                <a:hlinkClick r:id="rId5" action="ppaction://hlinksldjump"/>
              </a:rPr>
              <a:t>Beispiele zur Summenverteilung</a:t>
            </a:r>
            <a:endParaRPr lang="de-DE" sz="1400" dirty="0"/>
          </a:p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1311972-2E9D-8D92-F053-A0C30665010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sz="1800" dirty="0"/>
              <a:t>Agenda</a:t>
            </a:r>
          </a:p>
          <a:p>
            <a:endParaRPr lang="de-DE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9D2B5EA1-1575-93B3-9F8C-86EE660DE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</a:t>
            </a:r>
          </a:p>
        </p:txBody>
      </p:sp>
    </p:spTree>
    <p:extLst>
      <p:ext uri="{BB962C8B-B14F-4D97-AF65-F5344CB8AC3E}">
        <p14:creationId xmlns:p14="http://schemas.microsoft.com/office/powerpoint/2010/main" val="1536910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B520E98-68F3-D6E1-7FB7-370C0C219BE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Gebäude, Inhalt und Ertragsausfall 		  25 Mio. EUR je Versicherungsort</a:t>
            </a:r>
          </a:p>
          <a:p>
            <a:pPr>
              <a:buClr>
                <a:srgbClr val="001957"/>
              </a:buClr>
              <a:buSzPct val="120000"/>
            </a:pPr>
            <a:r>
              <a:rPr lang="de-DE" dirty="0"/>
              <a:t>						100 Mio. EUR je Police</a:t>
            </a:r>
          </a:p>
          <a:p>
            <a:pPr>
              <a:buClr>
                <a:srgbClr val="001957"/>
              </a:buClr>
              <a:buSzPct val="120000"/>
            </a:pPr>
            <a:r>
              <a:rPr lang="de-DE" dirty="0"/>
              <a:t>davon: </a:t>
            </a:r>
          </a:p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Summengrenze Gebäude 			  15 Mio. EUR </a:t>
            </a:r>
          </a:p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Summengrenze Inhalt 			  15 Mio. EUR </a:t>
            </a:r>
          </a:p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Summengrenze Ertragsausfall			  10 Mio. EUR</a:t>
            </a:r>
          </a:p>
          <a:p>
            <a:pPr marL="573750" lvl="2" indent="-285750">
              <a:buClr>
                <a:srgbClr val="001957"/>
              </a:buClr>
            </a:pPr>
            <a:r>
              <a:rPr lang="de-DE" dirty="0"/>
              <a:t>Bei der Berechnung der Versicherungssumme ist die Haftzeit zu berücksichtigen</a:t>
            </a:r>
            <a:br>
              <a:rPr lang="de-DE" dirty="0"/>
            </a:br>
            <a:r>
              <a:rPr lang="de-DE" sz="1050" dirty="0"/>
              <a:t>- Faktor 1 für 12 Monate Haftzeit, Faktor 1,5 für 18 Monate Haftzeit und Faktor 2 für 24 Monate Haftzeit</a:t>
            </a:r>
            <a:br>
              <a:rPr lang="de-DE" dirty="0"/>
            </a:br>
            <a:r>
              <a:rPr lang="de-DE" sz="1050" dirty="0"/>
              <a:t>- Beispiel: Rohertrag 5 Mio. EUR bei Haftzeit von 24 Monaten = 5 Mio. EUR x Faktor 2 = 10 Mio. EUR </a:t>
            </a:r>
            <a:r>
              <a:rPr lang="de-DE" sz="1050" dirty="0" err="1"/>
              <a:t>VSu</a:t>
            </a:r>
            <a:endParaRPr lang="de-DE" sz="1050" dirty="0"/>
          </a:p>
          <a:p>
            <a:pPr marL="573750" lvl="2" indent="-285750">
              <a:buClr>
                <a:srgbClr val="001957"/>
              </a:buClr>
            </a:pPr>
            <a:r>
              <a:rPr lang="de-DE" dirty="0"/>
              <a:t>Gemäß Zeichnungsrahmen darf keine Solo-Ertragsausfallversicherung ohne zugehörige Inhaltsversicherung abgeschlossen werden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Summengrenzen ab HR3/2024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71F7627-FBFD-CFE6-0E4D-B23E9C9F4908}"/>
              </a:ext>
            </a:extLst>
          </p:cNvPr>
          <p:cNvSpPr/>
          <p:nvPr/>
        </p:nvSpPr>
        <p:spPr>
          <a:xfrm>
            <a:off x="361225" y="4047875"/>
            <a:ext cx="8424000" cy="54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de-DE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Alle Anpassungen gelten für die </a:t>
            </a:r>
            <a:r>
              <a:rPr lang="de-DE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UnternehmensPolice</a:t>
            </a:r>
            <a:r>
              <a:rPr lang="de-DE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de-DE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SachPolice</a:t>
            </a:r>
            <a:r>
              <a:rPr lang="de-DE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und </a:t>
            </a:r>
            <a:r>
              <a:rPr lang="de-DE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MedizinerPolice</a:t>
            </a:r>
            <a:endParaRPr lang="de-DE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77389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0DC9C97-993C-C285-6F07-21474B59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16ACB66-6074-A321-81B3-B29106CD4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074CB6-9FA8-099E-409D-09B8A476E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591E5A01-987F-DEA8-4B12-FF3952058677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01696353"/>
              </p:ext>
            </p:extLst>
          </p:nvPr>
        </p:nvGraphicFramePr>
        <p:xfrm>
          <a:off x="358774" y="1000125"/>
          <a:ext cx="8424000" cy="2763457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808000">
                  <a:extLst>
                    <a:ext uri="{9D8B030D-6E8A-4147-A177-3AD203B41FA5}">
                      <a16:colId xmlns:a16="http://schemas.microsoft.com/office/drawing/2014/main" val="2322339040"/>
                    </a:ext>
                  </a:extLst>
                </a:gridCol>
                <a:gridCol w="2808000">
                  <a:extLst>
                    <a:ext uri="{9D8B030D-6E8A-4147-A177-3AD203B41FA5}">
                      <a16:colId xmlns:a16="http://schemas.microsoft.com/office/drawing/2014/main" val="467044905"/>
                    </a:ext>
                  </a:extLst>
                </a:gridCol>
                <a:gridCol w="2808000">
                  <a:extLst>
                    <a:ext uri="{9D8B030D-6E8A-4147-A177-3AD203B41FA5}">
                      <a16:colId xmlns:a16="http://schemas.microsoft.com/office/drawing/2014/main" val="37137685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Summengrenzen </a:t>
                      </a:r>
                    </a:p>
                    <a:p>
                      <a:r>
                        <a:rPr lang="de-DE" dirty="0"/>
                        <a:t>je Versicherungsgrundstück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Bisher</a:t>
                      </a:r>
                    </a:p>
                  </a:txBody>
                  <a:tcPr anchor="ctr"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Neu ab HR3/2024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7541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Gebäude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de-DE" dirty="0"/>
                        <a:t>20 Mio. EUR </a:t>
                      </a:r>
                    </a:p>
                    <a:p>
                      <a:r>
                        <a:rPr lang="de-DE" dirty="0"/>
                        <a:t>(kumuliert; inkl. Verträgen bei Mitbewerbern)</a:t>
                      </a:r>
                    </a:p>
                  </a:txBody>
                  <a:tcPr anchor="ctr"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 Mio. EUR </a:t>
                      </a:r>
                    </a:p>
                  </a:txBody>
                  <a:tcPr>
                    <a:lnL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529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Inhalt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 Mio. EUR </a:t>
                      </a:r>
                    </a:p>
                  </a:txBody>
                  <a:tcPr>
                    <a:lnL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59766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Ertragsausfall </a:t>
                      </a:r>
                      <a:r>
                        <a:rPr lang="de-DE" baseline="30000" dirty="0"/>
                        <a:t>1)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 Mio. EUR </a:t>
                      </a:r>
                      <a:r>
                        <a:rPr lang="de-DE" baseline="30000" dirty="0"/>
                        <a:t>2) </a:t>
                      </a:r>
                    </a:p>
                  </a:txBody>
                  <a:tcPr>
                    <a:lnL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41502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Alle Sachverträge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25 Mio. EUR </a:t>
                      </a:r>
                    </a:p>
                  </a:txBody>
                  <a:tcPr>
                    <a:lnL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09790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22919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Summengrenze je Police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100 Mio. EUR </a:t>
                      </a:r>
                    </a:p>
                  </a:txBody>
                  <a:tcPr anchor="ctr"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100 Mio. EUR </a:t>
                      </a:r>
                    </a:p>
                  </a:txBody>
                  <a:tcPr>
                    <a:lnL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FF821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326084"/>
                  </a:ext>
                </a:extLst>
              </a:tr>
            </a:tbl>
          </a:graphicData>
        </a:graphic>
      </p:graphicFrame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142FB75-CCB4-CD06-5C97-A7D0C4AF8A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Gegenüberstellung der Änderungen 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382D5A62-2593-D32F-BBFC-E1C367D61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FBD0D00-0604-537C-A44D-1E25362E17BB}"/>
              </a:ext>
            </a:extLst>
          </p:cNvPr>
          <p:cNvSpPr txBox="1"/>
          <p:nvPr/>
        </p:nvSpPr>
        <p:spPr>
          <a:xfrm>
            <a:off x="358774" y="4158587"/>
            <a:ext cx="8424000" cy="427592"/>
          </a:xfrm>
          <a:prstGeom prst="rect">
            <a:avLst/>
          </a:prstGeom>
          <a:noFill/>
          <a:ln w="6350">
            <a:noFill/>
          </a:ln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de-DE" sz="1000" baseline="30000" dirty="0"/>
              <a:t>1) </a:t>
            </a:r>
            <a:r>
              <a:rPr lang="de-DE" sz="1000" dirty="0"/>
              <a:t>Bei der Berechnung der Versicherungssumme ist die Haftzeit zu berücksichtigen. 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r>
              <a:rPr lang="de-DE" sz="1000" baseline="30000" dirty="0"/>
              <a:t>2)</a:t>
            </a:r>
            <a:r>
              <a:rPr lang="de-DE" sz="1000" dirty="0"/>
              <a:t> Gemäß Zeichnungsrahmen darf keine Solo-Ertragsausfallversicherung ohne zugehörige Inhaltsversicherung abgeschlossen werden. </a:t>
            </a:r>
          </a:p>
          <a:p>
            <a:pPr algn="l">
              <a:lnSpc>
                <a:spcPct val="105000"/>
              </a:lnSpc>
              <a:spcBef>
                <a:spcPts val="0"/>
              </a:spcBef>
            </a:pP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068062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1A3B2F-EC77-D812-0317-93D60F205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5BBAF39-51BA-5067-8F7E-037FEA140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51C107-A048-5517-4068-EABF031CB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2587765-7838-680C-8DD1-C94BFFB160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86696" y="990000"/>
            <a:ext cx="3896078" cy="3600000"/>
          </a:xfrm>
        </p:spPr>
        <p:txBody>
          <a:bodyPr/>
          <a:lstStyle/>
          <a:p>
            <a:r>
              <a:rPr lang="de-DE" dirty="0"/>
              <a:t>Zur Abfrage der Gesamtversicherungssumme wurden die Risikofragen in R+V CONNECT angepasst. 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369AC05-2898-BF20-53BC-A4351D0E9F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Risikofragen R+V CONNECT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5CAB6119-1845-1A7B-5B1C-45B636C2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763BFDF-1C9E-9907-980D-59594A7162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5" t="1858" r="693" b="8888"/>
          <a:stretch/>
        </p:blipFill>
        <p:spPr>
          <a:xfrm>
            <a:off x="358773" y="990000"/>
            <a:ext cx="4320000" cy="163275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B21E28B-1AE7-0AA1-DF16-9E3032F478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5" t="1045" r="707" b="4878"/>
          <a:stretch/>
        </p:blipFill>
        <p:spPr>
          <a:xfrm>
            <a:off x="358773" y="2785355"/>
            <a:ext cx="4320000" cy="81660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758E196-4D14-F8BE-5870-DE4744ACA0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7" t="5647" r="797" b="4651"/>
          <a:stretch/>
        </p:blipFill>
        <p:spPr>
          <a:xfrm>
            <a:off x="358773" y="3764561"/>
            <a:ext cx="4320000" cy="82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32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3ECB9-E090-F336-BB04-29E9384CE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CFBB826-DED3-F3D9-1BE9-FB43AC13D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4B082C7-B1B4-2E9B-3781-4DBB59A20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B80EA7-0632-EB93-5131-5FF26467F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2872EBB2-4601-70D7-2AF3-316C588DA1D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rgbClr val="001957"/>
              </a:buClr>
              <a:buSzPct val="120000"/>
            </a:pPr>
            <a:r>
              <a:rPr lang="de-DE" b="1" dirty="0"/>
              <a:t>Prüfkriterien Feuer </a:t>
            </a:r>
          </a:p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Ab einer Versicherungssumme von 10 Mio. EUR </a:t>
            </a:r>
            <a:br>
              <a:rPr lang="de-DE" dirty="0"/>
            </a:br>
            <a:r>
              <a:rPr lang="de-DE" dirty="0"/>
              <a:t>je Versicherungsgrundstück und Vertrag wird eine </a:t>
            </a:r>
            <a:br>
              <a:rPr lang="de-DE" dirty="0"/>
            </a:br>
            <a:r>
              <a:rPr lang="de-DE" dirty="0"/>
              <a:t>DBV-Besichtigung zum Brandschutz geprüft. </a:t>
            </a:r>
          </a:p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Die Regelung gilt für alle Betriebsarten. </a:t>
            </a:r>
          </a:p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Die Prüfkriterien werden technisch in </a:t>
            </a:r>
            <a:br>
              <a:rPr lang="de-DE" dirty="0"/>
            </a:br>
            <a:r>
              <a:rPr lang="de-DE" dirty="0"/>
              <a:t>R+V CONNECT umgesetzt und es wird eine </a:t>
            </a:r>
            <a:br>
              <a:rPr lang="de-DE" dirty="0"/>
            </a:br>
            <a:r>
              <a:rPr lang="de-DE" dirty="0"/>
              <a:t>Innendienstvorlage erzeugt. </a:t>
            </a:r>
          </a:p>
          <a:p>
            <a:pPr>
              <a:buClr>
                <a:srgbClr val="001957"/>
              </a:buClr>
              <a:buSzPct val="120000"/>
            </a:pPr>
            <a:endParaRPr lang="de-DE" dirty="0"/>
          </a:p>
          <a:p>
            <a:pPr marL="285750" indent="-285750">
              <a:buClr>
                <a:srgbClr val="001957"/>
              </a:buClr>
              <a:buSzPct val="120000"/>
              <a:buFont typeface="Arial" panose="020B0604020202020204" pitchFamily="34" charset="0"/>
              <a:buChar char="›"/>
            </a:pPr>
            <a:r>
              <a:rPr lang="de-DE" dirty="0"/>
              <a:t>Alle weiteren bestehenden </a:t>
            </a:r>
            <a:r>
              <a:rPr lang="de-DE" dirty="0">
                <a:hlinkClick r:id="rId2"/>
              </a:rPr>
              <a:t>Prüfkriterien für </a:t>
            </a:r>
            <a:br>
              <a:rPr lang="de-DE" dirty="0">
                <a:hlinkClick r:id="rId2"/>
              </a:rPr>
            </a:br>
            <a:r>
              <a:rPr lang="de-DE" dirty="0">
                <a:hlinkClick r:id="rId2"/>
              </a:rPr>
              <a:t>produzierende Betriebe</a:t>
            </a:r>
            <a:r>
              <a:rPr lang="de-DE" dirty="0"/>
              <a:t> gelten unverändert. 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990FD90-07B9-83B2-24D1-9DF2364983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775" y="486000"/>
            <a:ext cx="8461224" cy="234000"/>
          </a:xfrm>
        </p:spPr>
        <p:txBody>
          <a:bodyPr/>
          <a:lstStyle/>
          <a:p>
            <a:r>
              <a:rPr lang="de-DE" dirty="0"/>
              <a:t>Änderungen zur DBV-Besichtigung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E2D3BCFC-7888-F340-2211-BBAE6D723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636CC91-D69D-FD29-7DDC-12396645B5A4}"/>
              </a:ext>
            </a:extLst>
          </p:cNvPr>
          <p:cNvSpPr/>
          <p:nvPr/>
        </p:nvSpPr>
        <p:spPr>
          <a:xfrm>
            <a:off x="358775" y="4043110"/>
            <a:ext cx="8426450" cy="5468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BFB389B-3F4B-9485-A717-3C3BEE4135C5}"/>
              </a:ext>
            </a:extLst>
          </p:cNvPr>
          <p:cNvSpPr/>
          <p:nvPr/>
        </p:nvSpPr>
        <p:spPr>
          <a:xfrm>
            <a:off x="873939" y="4082127"/>
            <a:ext cx="7787697" cy="4667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  <a:buClr>
                <a:srgbClr val="001957"/>
              </a:buClr>
              <a:buSzPct val="120000"/>
            </a:pPr>
            <a:r>
              <a:rPr lang="de-DE" sz="1200" dirty="0">
                <a:solidFill>
                  <a:schemeClr val="bg1"/>
                </a:solidFill>
              </a:rPr>
              <a:t>Bei einer Besichtigung durch den DBV ist der Fragebogen zur Lagerung von Lithiumbatterien erforderlich.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Die Prüfung erfolgt durch den zuständigen DBV.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C94E670-E7C2-8F1F-90F1-21F43F259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23" y="4043111"/>
            <a:ext cx="517616" cy="54476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2B09A7F-0FBA-2DE7-E22B-DC24B408A3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992"/>
          <a:stretch/>
        </p:blipFill>
        <p:spPr>
          <a:xfrm>
            <a:off x="4822774" y="994029"/>
            <a:ext cx="3960000" cy="96736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F126AF2-9D3C-C271-F5A5-DE3C6CDE57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2774" y="2000409"/>
            <a:ext cx="3960000" cy="95586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89BD3871-D2D9-831A-EC82-03E53625F0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2774" y="2991362"/>
            <a:ext cx="3960000" cy="95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9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Summenverteilung ist möglich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B48EB31A-52B5-A0A7-A23D-E0A008EAA52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76361420"/>
              </p:ext>
            </p:extLst>
          </p:nvPr>
        </p:nvGraphicFramePr>
        <p:xfrm>
          <a:off x="361225" y="1866631"/>
          <a:ext cx="8424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9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22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graphicFrame>
        <p:nvGraphicFramePr>
          <p:cNvPr id="12" name="Inhaltsplatzhalter 10">
            <a:extLst>
              <a:ext uri="{FF2B5EF4-FFF2-40B4-BE49-F238E27FC236}">
                <a16:creationId xmlns:a16="http://schemas.microsoft.com/office/drawing/2014/main" id="{8F2CD71C-87C7-EF0B-9AD9-4A09E3323EE5}"/>
              </a:ext>
            </a:extLst>
          </p:cNvPr>
          <p:cNvGraphicFramePr>
            <a:graphicFrameLocks/>
          </p:cNvGraphicFramePr>
          <p:nvPr/>
        </p:nvGraphicFramePr>
        <p:xfrm>
          <a:off x="358777" y="984389"/>
          <a:ext cx="8424000" cy="6858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7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7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7" y="4227875"/>
            <a:ext cx="8423997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5" name="Inhaltsplatzhalter 10">
            <a:extLst>
              <a:ext uri="{FF2B5EF4-FFF2-40B4-BE49-F238E27FC236}">
                <a16:creationId xmlns:a16="http://schemas.microsoft.com/office/drawing/2014/main" id="{D69CC4F5-9398-91CE-DC1C-0434DCCE71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1129592"/>
              </p:ext>
            </p:extLst>
          </p:nvPr>
        </p:nvGraphicFramePr>
        <p:xfrm>
          <a:off x="361225" y="3162244"/>
          <a:ext cx="8424000" cy="9144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6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Abraham-Lincoln-Park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7887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14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872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Summenverteilung ist möglich</a:t>
            </a:r>
          </a:p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B48EB31A-52B5-A0A7-A23D-E0A008EAA52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08755927"/>
              </p:ext>
            </p:extLst>
          </p:nvPr>
        </p:nvGraphicFramePr>
        <p:xfrm>
          <a:off x="361225" y="1757427"/>
          <a:ext cx="8424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9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(18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 (7,5 Mio. EUR)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24,5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5" y="4227875"/>
            <a:ext cx="8426450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6" name="Inhaltsplatzhalter 10">
            <a:extLst>
              <a:ext uri="{FF2B5EF4-FFF2-40B4-BE49-F238E27FC236}">
                <a16:creationId xmlns:a16="http://schemas.microsoft.com/office/drawing/2014/main" id="{882D809C-5F94-B711-4F25-08AC0E50E3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0587424"/>
              </p:ext>
            </p:extLst>
          </p:nvPr>
        </p:nvGraphicFramePr>
        <p:xfrm>
          <a:off x="361225" y="2986472"/>
          <a:ext cx="8424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9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(24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3 Mio. EUR (6 Mio. EUR)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23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graphicFrame>
        <p:nvGraphicFramePr>
          <p:cNvPr id="13" name="Inhaltsplatzhalter 10">
            <a:extLst>
              <a:ext uri="{FF2B5EF4-FFF2-40B4-BE49-F238E27FC236}">
                <a16:creationId xmlns:a16="http://schemas.microsoft.com/office/drawing/2014/main" id="{45C1A031-8AA7-9584-5164-AB4536E832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9940608"/>
              </p:ext>
            </p:extLst>
          </p:nvPr>
        </p:nvGraphicFramePr>
        <p:xfrm>
          <a:off x="361225" y="985582"/>
          <a:ext cx="8424000" cy="6858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9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9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00B050"/>
                          </a:solidFill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060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BCA775-A0AF-6995-7BB4-1C956C6E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02.11.2024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E5425A-2215-F504-760F-CDA408286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Produktneuerungen MultiLine HR3/2024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BE9492-01D7-843B-1628-B8BC394D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14891-A90D-482A-B08A-59BEA405D4DE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129A0FD-56E7-296C-A83A-942F8B27DA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Beispiele – Prüfung durch DBV erforderlich</a:t>
            </a:r>
          </a:p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DAD5215-2653-EEFA-2079-A1C911C44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 </a:t>
            </a:r>
            <a:r>
              <a:rPr lang="de-DE" dirty="0" err="1"/>
              <a:t>VSu</a:t>
            </a:r>
            <a:r>
              <a:rPr lang="de-DE" dirty="0"/>
              <a:t> 25 Mio. EUR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B48EB31A-52B5-A0A7-A23D-E0A008EAA521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358774" y="987381"/>
          <a:ext cx="8424000" cy="11430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10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8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929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Ertragsausfall (12 Monate Haftzeit)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5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40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</a:t>
                      </a:r>
                      <a:r>
                        <a:rPr lang="de-DE" sz="900" b="1" dirty="0">
                          <a:solidFill>
                            <a:srgbClr val="001957"/>
                          </a:solidFill>
                        </a:rPr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23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>
                          <a:solidFill>
                            <a:srgbClr val="FF8213"/>
                          </a:solidFill>
                        </a:rPr>
                        <a:t>DBV-Besichtigung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CBD9AC19-F34A-8BE3-B050-5279C9EF9644}"/>
              </a:ext>
            </a:extLst>
          </p:cNvPr>
          <p:cNvSpPr/>
          <p:nvPr/>
        </p:nvSpPr>
        <p:spPr>
          <a:xfrm>
            <a:off x="358775" y="4227875"/>
            <a:ext cx="8426450" cy="3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* exklusive versicherter Kosten und Deckungserweiterungen; </a:t>
            </a:r>
            <a:r>
              <a:rPr lang="de-DE" sz="800" dirty="0">
                <a:solidFill>
                  <a:srgbClr val="001957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für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1957"/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Ertragsausfall gilt ein Faktor von 1 bei 12 Monaten Haftzeit, der Faktor 1,5 bei 18 Monaten Haftzeit und der Faktor 2 bei 24 Monaten Haftzeit</a:t>
            </a:r>
            <a:endParaRPr lang="de-DE" sz="800" dirty="0">
              <a:solidFill>
                <a:srgbClr val="001957"/>
              </a:solidFill>
            </a:endParaRPr>
          </a:p>
        </p:txBody>
      </p:sp>
      <p:graphicFrame>
        <p:nvGraphicFramePr>
          <p:cNvPr id="5" name="Inhaltsplatzhalter 10">
            <a:extLst>
              <a:ext uri="{FF2B5EF4-FFF2-40B4-BE49-F238E27FC236}">
                <a16:creationId xmlns:a16="http://schemas.microsoft.com/office/drawing/2014/main" id="{0789F05C-16EC-2061-BDA7-5BD05AFC1320}"/>
              </a:ext>
            </a:extLst>
          </p:cNvPr>
          <p:cNvGraphicFramePr>
            <a:graphicFrameLocks/>
          </p:cNvGraphicFramePr>
          <p:nvPr/>
        </p:nvGraphicFramePr>
        <p:xfrm>
          <a:off x="358774" y="2421507"/>
          <a:ext cx="8424000" cy="6858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Gebäude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11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11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rgbClr val="FF8213"/>
                          </a:solidFill>
                        </a:rPr>
                        <a:t>DBV-Besichtigung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  <p:graphicFrame>
        <p:nvGraphicFramePr>
          <p:cNvPr id="9" name="Inhaltsplatzhalter 10">
            <a:extLst>
              <a:ext uri="{FF2B5EF4-FFF2-40B4-BE49-F238E27FC236}">
                <a16:creationId xmlns:a16="http://schemas.microsoft.com/office/drawing/2014/main" id="{FC4B1CF6-7CDF-1477-FDAA-62E0748EFFC3}"/>
              </a:ext>
            </a:extLst>
          </p:cNvPr>
          <p:cNvGraphicFramePr>
            <a:graphicFrameLocks/>
          </p:cNvGraphicFramePr>
          <p:nvPr/>
        </p:nvGraphicFramePr>
        <p:xfrm>
          <a:off x="358774" y="3372108"/>
          <a:ext cx="8424000" cy="685800"/>
        </p:xfrm>
        <a:graphic>
          <a:graphicData uri="http://schemas.openxmlformats.org/drawingml/2006/table">
            <a:tbl>
              <a:tblPr firstRow="1" bandRow="1">
                <a:tableStyleId>{5B32A100-3803-4825-A6FE-B41A73F8B76F}</a:tableStyleId>
              </a:tblPr>
              <a:tblGrid>
                <a:gridCol w="2628000">
                  <a:extLst>
                    <a:ext uri="{9D8B030D-6E8A-4147-A177-3AD203B41FA5}">
                      <a16:colId xmlns:a16="http://schemas.microsoft.com/office/drawing/2014/main" val="2695448435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40601643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9829899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36049255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Versicherungssumme*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Summenverteilung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3025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Inhalt (solo)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13 Mio. EUR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dirty="0"/>
                        <a:t>Raiffeisenplatz 1, 65189 Wiesbaden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82278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Gesamt-</a:t>
                      </a:r>
                      <a:r>
                        <a:rPr lang="de-DE" sz="900" b="1" dirty="0" err="1"/>
                        <a:t>VSu</a:t>
                      </a:r>
                      <a:r>
                        <a:rPr lang="de-DE" sz="900" b="1" dirty="0"/>
                        <a:t> am Versicherungsgrundstück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900" b="1" dirty="0"/>
                        <a:t>13 Mio.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de-DE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rgbClr val="FF8213"/>
                          </a:solidFill>
                        </a:rPr>
                        <a:t>DBV-Besichtigung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7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1780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IGHTMODE" val="0"/>
</p:tagLst>
</file>

<file path=ppt/theme/theme1.xml><?xml version="1.0" encoding="utf-8"?>
<a:theme xmlns:a="http://schemas.openxmlformats.org/drawingml/2006/main" name="RuV_16zu9">
  <a:themeElements>
    <a:clrScheme name="RuV">
      <a:dk1>
        <a:srgbClr val="001957"/>
      </a:dk1>
      <a:lt1>
        <a:srgbClr val="FFFFFF"/>
      </a:lt1>
      <a:dk2>
        <a:srgbClr val="001957"/>
      </a:dk2>
      <a:lt2>
        <a:srgbClr val="FFF2DC"/>
      </a:lt2>
      <a:accent1>
        <a:srgbClr val="001957"/>
      </a:accent1>
      <a:accent2>
        <a:srgbClr val="3F7717"/>
      </a:accent2>
      <a:accent3>
        <a:srgbClr val="A7D54C"/>
      </a:accent3>
      <a:accent4>
        <a:srgbClr val="D8E8C4"/>
      </a:accent4>
      <a:accent5>
        <a:srgbClr val="6F4023"/>
      </a:accent5>
      <a:accent6>
        <a:srgbClr val="F2C492"/>
      </a:accent6>
      <a:hlink>
        <a:srgbClr val="3500FF"/>
      </a:hlink>
      <a:folHlink>
        <a:srgbClr val="8089FF"/>
      </a:folHlink>
    </a:clrScheme>
    <a:fontScheme name="R+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72000" rIns="108000" bIns="72000" rtlCol="0" anchor="ctr"/>
      <a:lstStyle>
        <a:defPPr algn="l">
          <a:lnSpc>
            <a:spcPct val="110000"/>
          </a:lnSpc>
          <a:spcBef>
            <a:spcPts val="600"/>
          </a:spcBef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 w="6350">
          <a:noFill/>
        </a:ln>
      </a:spPr>
      <a:bodyPr wrap="square" lIns="0" tIns="0" rIns="0" bIns="0" rtlCol="0">
        <a:noAutofit/>
      </a:bodyPr>
      <a:lstStyle>
        <a:defPPr algn="l">
          <a:lnSpc>
            <a:spcPct val="105000"/>
          </a:lnSpc>
          <a:spcBef>
            <a:spcPts val="600"/>
          </a:spcBef>
          <a:defRPr sz="1400" dirty="0" err="1" smtClean="0"/>
        </a:defPPr>
      </a:lstStyle>
    </a:txDef>
  </a:objectDefaults>
  <a:extraClrSchemeLst/>
  <a:custClrLst>
    <a:custClr>
      <a:srgbClr val="7D7D7D"/>
    </a:custClr>
    <a:custClr>
      <a:srgbClr val="CACACA"/>
    </a:custClr>
    <a:custClr>
      <a:srgbClr val="ECECEC"/>
    </a:custClr>
    <a:custClr>
      <a:srgbClr val="F5F5F5"/>
    </a:custClr>
    <a:custClr>
      <a:srgbClr val="FFFFFF"/>
    </a:custClr>
    <a:custClr>
      <a:srgbClr val="FF8213"/>
    </a:custClr>
    <a:custClr>
      <a:srgbClr val="FFA500"/>
    </a:custClr>
    <a:custClr>
      <a:srgbClr val="F4E2CC"/>
    </a:custClr>
    <a:custClr>
      <a:srgbClr val="E60000"/>
    </a:custClr>
    <a:custClr>
      <a:srgbClr val="FF3B3B"/>
    </a:custClr>
    <a:custClr>
      <a:srgbClr val="8089FF"/>
    </a:custClr>
    <a:custClr>
      <a:srgbClr val="3500FF"/>
    </a:custClr>
    <a:custClr>
      <a:srgbClr val="00E6E6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R+V_Entwurfsvorlage_16zu9_2024-05-28_MS" id="{100DC42C-8C7F-402D-AE7E-2FBD4ECC9872}" vid="{9F660EC8-4993-4713-AF93-1A967835146C}"/>
    </a:ext>
  </a:extLst>
</a:theme>
</file>

<file path=ppt/theme/theme2.xml><?xml version="1.0" encoding="utf-8"?>
<a:theme xmlns:a="http://schemas.openxmlformats.org/drawingml/2006/main" name="Office">
  <a:themeElements>
    <a:clrScheme name="RuV">
      <a:dk1>
        <a:srgbClr val="001957"/>
      </a:dk1>
      <a:lt1>
        <a:srgbClr val="FFFFFF"/>
      </a:lt1>
      <a:dk2>
        <a:srgbClr val="001957"/>
      </a:dk2>
      <a:lt2>
        <a:srgbClr val="FFF2DC"/>
      </a:lt2>
      <a:accent1>
        <a:srgbClr val="001957"/>
      </a:accent1>
      <a:accent2>
        <a:srgbClr val="3F7717"/>
      </a:accent2>
      <a:accent3>
        <a:srgbClr val="A7D54C"/>
      </a:accent3>
      <a:accent4>
        <a:srgbClr val="D8E8C4"/>
      </a:accent4>
      <a:accent5>
        <a:srgbClr val="6F4023"/>
      </a:accent5>
      <a:accent6>
        <a:srgbClr val="F2C492"/>
      </a:accent6>
      <a:hlink>
        <a:srgbClr val="3500FF"/>
      </a:hlink>
      <a:folHlink>
        <a:srgbClr val="8089FF"/>
      </a:folHlink>
    </a:clrScheme>
    <a:fontScheme name="Ru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RuV">
      <a:dk1>
        <a:srgbClr val="001957"/>
      </a:dk1>
      <a:lt1>
        <a:srgbClr val="FFFFFF"/>
      </a:lt1>
      <a:dk2>
        <a:srgbClr val="001957"/>
      </a:dk2>
      <a:lt2>
        <a:srgbClr val="FFF2DC"/>
      </a:lt2>
      <a:accent1>
        <a:srgbClr val="001957"/>
      </a:accent1>
      <a:accent2>
        <a:srgbClr val="3F7717"/>
      </a:accent2>
      <a:accent3>
        <a:srgbClr val="A7D54C"/>
      </a:accent3>
      <a:accent4>
        <a:srgbClr val="D8E8C4"/>
      </a:accent4>
      <a:accent5>
        <a:srgbClr val="6F4023"/>
      </a:accent5>
      <a:accent6>
        <a:srgbClr val="F2C492"/>
      </a:accent6>
      <a:hlink>
        <a:srgbClr val="3500FF"/>
      </a:hlink>
      <a:folHlink>
        <a:srgbClr val="8089FF"/>
      </a:folHlink>
    </a:clrScheme>
    <a:fontScheme name="Ru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1889</Words>
  <Application>Microsoft Office PowerPoint</Application>
  <PresentationFormat>Bildschirmpräsentation (16:9)</PresentationFormat>
  <Paragraphs>416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Arial</vt:lpstr>
      <vt:lpstr>Symbol</vt:lpstr>
      <vt:lpstr>RuV_16zu9</vt:lpstr>
      <vt:lpstr>Sach VSu 25 Mio. EUR</vt:lpstr>
      <vt:lpstr>Sach VSu 25 Mio. EUR</vt:lpstr>
      <vt:lpstr>Sach VSu 25 Mio. EUR </vt:lpstr>
      <vt:lpstr>Sach VSu 25 Mio. EUR </vt:lpstr>
      <vt:lpstr>Sach VSu 25 Mio. EUR </vt:lpstr>
      <vt:lpstr>Sach VSu 25 Mio. EUR </vt:lpstr>
      <vt:lpstr>Sach VSu 25 Mio. EUR </vt:lpstr>
      <vt:lpstr>Sach VSu 25 Mio. EUR </vt:lpstr>
      <vt:lpstr>Sach VSu 25 Mio. EUR </vt:lpstr>
      <vt:lpstr>Sach VSu 25 Mio. EUR </vt:lpstr>
      <vt:lpstr>Sach VSu 25 Mio. EUR </vt:lpstr>
      <vt:lpstr>Sach VSu 25 Mio. EUR </vt:lpstr>
      <vt:lpstr>Sach VSu 25 Mio. EUR </vt:lpstr>
      <vt:lpstr>Sach VSu 25 Mio. EUR </vt:lpstr>
      <vt:lpstr>Variable VSu in der Klein-BU</vt:lpstr>
      <vt:lpstr>Variable VSu in der Klein-BU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Kobisch, Laurentia Marie</dc:creator>
  <cp:lastModifiedBy>Kobisch, Laurentia Marie</cp:lastModifiedBy>
  <cp:revision>11</cp:revision>
  <dcterms:created xsi:type="dcterms:W3CDTF">2024-09-23T10:21:14Z</dcterms:created>
  <dcterms:modified xsi:type="dcterms:W3CDTF">2024-10-29T13:27:05Z</dcterms:modified>
</cp:coreProperties>
</file>